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15bbf93829_1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115bbf93829_1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fd36e21785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fd36e21785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b3a891df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b3a891d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fd36e21785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fd36e21785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ad4b29471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ad4b29471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ad4b29471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fad4b29471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046f48d693_1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046f48d693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15bbf93829_1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15bbf93829_1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15bbf93829_1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15bbf93829_1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Relationship Id="rId4" Type="http://schemas.openxmlformats.org/officeDocument/2006/relationships/hyperlink" Target="http://drive.google.com/file/d/1GGB8ejcgj-YkKsCK7gO117IEGRLLOFfm/view" TargetMode="External"/><Relationship Id="rId5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hyperlink" Target="http://drive.google.com/file/d/1mZveXENbr1MntoVU7Z8Bp4BlJePhRyj9/view" TargetMode="External"/><Relationship Id="rId5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Relationship Id="rId4" Type="http://schemas.openxmlformats.org/officeDocument/2006/relationships/hyperlink" Target="http://drive.google.com/file/d/147r0YPe6phbr7vtMBpEa2kECpzOT8RBA/view" TargetMode="External"/><Relationship Id="rId5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8.png"/><Relationship Id="rId4" Type="http://schemas.openxmlformats.org/officeDocument/2006/relationships/hyperlink" Target="http://drive.google.com/file/d/1xuVjcsGezg9ZUITfJV-PsEsy9d6-GLRi/view" TargetMode="External"/><Relationship Id="rId5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7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hyperlink" Target="http://drive.google.com/file/d/1eERtwH_GuJOz6SkLzc-9f-rIhU6UrMHC/view" TargetMode="External"/><Relationship Id="rId7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8.png"/><Relationship Id="rId6" Type="http://schemas.openxmlformats.org/officeDocument/2006/relationships/image" Target="../media/image12.png"/><Relationship Id="rId7" Type="http://schemas.openxmlformats.org/officeDocument/2006/relationships/hyperlink" Target="http://drive.google.com/file/d/1kz8j1OsD076MEpFsQVa-4I70lbH76tkB/view" TargetMode="External"/><Relationship Id="rId8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493325" y="840500"/>
            <a:ext cx="69687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6100">
                <a:latin typeface="Playfair Display"/>
                <a:ea typeface="Playfair Display"/>
                <a:cs typeface="Playfair Display"/>
                <a:sym typeface="Playfair Display"/>
              </a:rPr>
              <a:t>L’Odyssée</a:t>
            </a:r>
            <a:r>
              <a:rPr lang="fr" sz="6100">
                <a:latin typeface="Playfair Display"/>
                <a:ea typeface="Playfair Display"/>
                <a:cs typeface="Playfair Display"/>
                <a:sym typeface="Playfair Display"/>
              </a:rPr>
              <a:t>, Homère</a:t>
            </a:r>
            <a:endParaRPr sz="61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layfair Display"/>
                <a:ea typeface="Playfair Display"/>
                <a:cs typeface="Playfair Display"/>
                <a:sym typeface="Playfair Display"/>
              </a:rPr>
              <a:t>Etude du chant IX,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layfair Display"/>
                <a:ea typeface="Playfair Display"/>
                <a:cs typeface="Playfair Display"/>
                <a:sym typeface="Playfair Display"/>
              </a:rPr>
              <a:t> d’après la traduction de Philippe Jaccottet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2"/>
          <p:cNvSpPr txBox="1"/>
          <p:nvPr>
            <p:ph type="title"/>
          </p:nvPr>
        </p:nvSpPr>
        <p:spPr>
          <a:xfrm>
            <a:off x="387900" y="319650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Playfair Display"/>
                <a:ea typeface="Playfair Display"/>
                <a:cs typeface="Playfair Display"/>
                <a:sym typeface="Playfair Display"/>
              </a:rPr>
              <a:t>Texte 5 : la malédiction dans le nom</a:t>
            </a:r>
            <a:endParaRPr b="1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66">
                <a:latin typeface="Playfair Display"/>
                <a:ea typeface="Playfair Display"/>
                <a:cs typeface="Playfair Display"/>
                <a:sym typeface="Playfair Display"/>
              </a:rPr>
              <a:t>Vers 475 - 532</a:t>
            </a:r>
            <a:endParaRPr b="1" sz="1666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96" name="Google Shape;196;p22"/>
          <p:cNvSpPr txBox="1"/>
          <p:nvPr/>
        </p:nvSpPr>
        <p:spPr>
          <a:xfrm>
            <a:off x="979425" y="1513575"/>
            <a:ext cx="3685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</a:t>
            </a: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uissance de la parole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7" name="Google Shape;197;p22"/>
          <p:cNvSpPr txBox="1"/>
          <p:nvPr/>
        </p:nvSpPr>
        <p:spPr>
          <a:xfrm>
            <a:off x="890725" y="2384925"/>
            <a:ext cx="3829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Provocation de sa propre malédiction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8" name="Google Shape;198;p22"/>
          <p:cNvSpPr txBox="1"/>
          <p:nvPr/>
        </p:nvSpPr>
        <p:spPr>
          <a:xfrm>
            <a:off x="979425" y="3349175"/>
            <a:ext cx="3740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Reconquête de son nom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99" name="Google Shape;1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7300" y="1150942"/>
            <a:ext cx="3774300" cy="2836883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22"/>
          <p:cNvSpPr/>
          <p:nvPr/>
        </p:nvSpPr>
        <p:spPr>
          <a:xfrm>
            <a:off x="5488100" y="2423200"/>
            <a:ext cx="2473800" cy="295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2"/>
          <p:cNvSpPr/>
          <p:nvPr/>
        </p:nvSpPr>
        <p:spPr>
          <a:xfrm>
            <a:off x="5513425" y="3053775"/>
            <a:ext cx="3073200" cy="295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02" name="Google Shape;202;p22"/>
          <p:cNvCxnSpPr>
            <a:stCxn id="197" idx="3"/>
            <a:endCxn id="200" idx="1"/>
          </p:cNvCxnSpPr>
          <p:nvPr/>
        </p:nvCxnSpPr>
        <p:spPr>
          <a:xfrm flipH="1" rot="10800000">
            <a:off x="4720225" y="2571075"/>
            <a:ext cx="768000" cy="294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3" name="Google Shape;203;p22"/>
          <p:cNvCxnSpPr>
            <a:stCxn id="197" idx="3"/>
            <a:endCxn id="201" idx="1"/>
          </p:cNvCxnSpPr>
          <p:nvPr/>
        </p:nvCxnSpPr>
        <p:spPr>
          <a:xfrm>
            <a:off x="4720225" y="2600475"/>
            <a:ext cx="793200" cy="6012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4" name="Google Shape;204;p22"/>
          <p:cNvSpPr/>
          <p:nvPr/>
        </p:nvSpPr>
        <p:spPr>
          <a:xfrm>
            <a:off x="6661700" y="2423200"/>
            <a:ext cx="1300200" cy="1479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2"/>
          <p:cNvSpPr/>
          <p:nvPr/>
        </p:nvSpPr>
        <p:spPr>
          <a:xfrm>
            <a:off x="7218950" y="3191525"/>
            <a:ext cx="1367700" cy="1578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06" name="Google Shape;206;p22"/>
          <p:cNvCxnSpPr>
            <a:stCxn id="198" idx="3"/>
            <a:endCxn id="204" idx="1"/>
          </p:cNvCxnSpPr>
          <p:nvPr/>
        </p:nvCxnSpPr>
        <p:spPr>
          <a:xfrm flipH="1" rot="10800000">
            <a:off x="4719825" y="2497025"/>
            <a:ext cx="1941900" cy="10677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7" name="Google Shape;207;p22"/>
          <p:cNvCxnSpPr>
            <a:stCxn id="198" idx="3"/>
            <a:endCxn id="205" idx="1"/>
          </p:cNvCxnSpPr>
          <p:nvPr/>
        </p:nvCxnSpPr>
        <p:spPr>
          <a:xfrm flipH="1" rot="10800000">
            <a:off x="4719825" y="3270425"/>
            <a:ext cx="2499000" cy="2943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8" name="Google Shape;208;p22"/>
          <p:cNvCxnSpPr>
            <a:stCxn id="196" idx="3"/>
          </p:cNvCxnSpPr>
          <p:nvPr/>
        </p:nvCxnSpPr>
        <p:spPr>
          <a:xfrm flipH="1" rot="10800000">
            <a:off x="4664925" y="1266525"/>
            <a:ext cx="848400" cy="462600"/>
          </a:xfrm>
          <a:prstGeom prst="straightConnector1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9" name="Google Shape;209;p22"/>
          <p:cNvSpPr/>
          <p:nvPr/>
        </p:nvSpPr>
        <p:spPr>
          <a:xfrm>
            <a:off x="5488175" y="1198925"/>
            <a:ext cx="3495600" cy="2786400"/>
          </a:xfrm>
          <a:prstGeom prst="rect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0" name="Google Shape;210;p22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2300" y="4563975"/>
            <a:ext cx="357300" cy="35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9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9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9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9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9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9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99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49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99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49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99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/>
        </p:nvSpPr>
        <p:spPr>
          <a:xfrm>
            <a:off x="1543050" y="1858300"/>
            <a:ext cx="64047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51435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layfair Display"/>
              <a:buChar char="-"/>
            </a:pPr>
            <a:r>
              <a:rPr b="1" lang="fr" sz="51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Plan de séquence -</a:t>
            </a:r>
            <a:r>
              <a:rPr b="1" lang="fr" sz="48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endParaRPr sz="1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5725" y="176088"/>
            <a:ext cx="6964324" cy="4791324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ctrTitle"/>
          </p:nvPr>
        </p:nvSpPr>
        <p:spPr>
          <a:xfrm>
            <a:off x="1680300" y="1742150"/>
            <a:ext cx="6317100" cy="90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551815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90"/>
              <a:buFont typeface="Playfair Display"/>
              <a:buChar char="-"/>
            </a:pPr>
            <a:r>
              <a:rPr b="1" lang="fr" sz="5090">
                <a:latin typeface="Playfair Display"/>
                <a:ea typeface="Playfair Display"/>
                <a:cs typeface="Playfair Display"/>
                <a:sym typeface="Playfair Display"/>
              </a:rPr>
              <a:t>Corpus de textes -</a:t>
            </a:r>
            <a:endParaRPr sz="4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87900" y="2373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Playfair Display"/>
                <a:ea typeface="Playfair Display"/>
                <a:cs typeface="Playfair Display"/>
                <a:sym typeface="Playfair Display"/>
              </a:rPr>
              <a:t>Texte 1 : un homme, des valeurs</a:t>
            </a:r>
            <a:endParaRPr b="1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66">
                <a:latin typeface="Playfair Display"/>
                <a:ea typeface="Playfair Display"/>
                <a:cs typeface="Playfair Display"/>
                <a:sym typeface="Playfair Display"/>
              </a:rPr>
              <a:t>Vers 1 - 36</a:t>
            </a:r>
            <a:endParaRPr b="1" sz="1666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87" name="Google Shape;87;p17"/>
          <p:cNvSpPr txBox="1"/>
          <p:nvPr/>
        </p:nvSpPr>
        <p:spPr>
          <a:xfrm>
            <a:off x="2781400" y="1341775"/>
            <a:ext cx="88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7"/>
          <p:cNvSpPr txBox="1"/>
          <p:nvPr/>
        </p:nvSpPr>
        <p:spPr>
          <a:xfrm>
            <a:off x="387975" y="1758050"/>
            <a:ext cx="4128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Affirmation de son identité </a:t>
            </a:r>
            <a:endParaRPr b="1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89" name="Google Shape;89;p17"/>
          <p:cNvSpPr txBox="1"/>
          <p:nvPr/>
        </p:nvSpPr>
        <p:spPr>
          <a:xfrm>
            <a:off x="4696625" y="3157375"/>
            <a:ext cx="4251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5700" y="719650"/>
            <a:ext cx="3561925" cy="4273099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7"/>
          <p:cNvSpPr/>
          <p:nvPr/>
        </p:nvSpPr>
        <p:spPr>
          <a:xfrm>
            <a:off x="5507900" y="2746925"/>
            <a:ext cx="3167400" cy="364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7"/>
          <p:cNvSpPr/>
          <p:nvPr/>
        </p:nvSpPr>
        <p:spPr>
          <a:xfrm>
            <a:off x="5507900" y="939000"/>
            <a:ext cx="2929200" cy="13314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7"/>
          <p:cNvSpPr/>
          <p:nvPr/>
        </p:nvSpPr>
        <p:spPr>
          <a:xfrm>
            <a:off x="5535925" y="3147125"/>
            <a:ext cx="3391500" cy="18423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4" name="Google Shape;94;p17"/>
          <p:cNvCxnSpPr>
            <a:stCxn id="92" idx="1"/>
            <a:endCxn id="95" idx="3"/>
          </p:cNvCxnSpPr>
          <p:nvPr/>
        </p:nvCxnSpPr>
        <p:spPr>
          <a:xfrm flipH="1">
            <a:off x="4516400" y="1604700"/>
            <a:ext cx="991500" cy="1345500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" name="Google Shape;96;p17"/>
          <p:cNvCxnSpPr>
            <a:stCxn id="93" idx="1"/>
            <a:endCxn id="95" idx="3"/>
          </p:cNvCxnSpPr>
          <p:nvPr/>
        </p:nvCxnSpPr>
        <p:spPr>
          <a:xfrm rot="10800000">
            <a:off x="4516225" y="2950175"/>
            <a:ext cx="1019700" cy="1118100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Google Shape;97;p17"/>
          <p:cNvCxnSpPr>
            <a:stCxn id="91" idx="1"/>
            <a:endCxn id="88" idx="3"/>
          </p:cNvCxnSpPr>
          <p:nvPr/>
        </p:nvCxnSpPr>
        <p:spPr>
          <a:xfrm rot="10800000">
            <a:off x="4516400" y="1973675"/>
            <a:ext cx="991500" cy="9555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8" name="Google Shape;98;p17"/>
          <p:cNvSpPr/>
          <p:nvPr/>
        </p:nvSpPr>
        <p:spPr>
          <a:xfrm>
            <a:off x="5507900" y="2285975"/>
            <a:ext cx="2929200" cy="334800"/>
          </a:xfrm>
          <a:prstGeom prst="rect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9" name="Google Shape;99;p17"/>
          <p:cNvCxnSpPr>
            <a:stCxn id="98" idx="1"/>
            <a:endCxn id="100" idx="3"/>
          </p:cNvCxnSpPr>
          <p:nvPr/>
        </p:nvCxnSpPr>
        <p:spPr>
          <a:xfrm flipH="1">
            <a:off x="4516100" y="2453375"/>
            <a:ext cx="991800" cy="1394100"/>
          </a:xfrm>
          <a:prstGeom prst="straightConnector1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5" name="Google Shape;95;p17"/>
          <p:cNvSpPr txBox="1"/>
          <p:nvPr/>
        </p:nvSpPr>
        <p:spPr>
          <a:xfrm>
            <a:off x="387975" y="2565425"/>
            <a:ext cx="41283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              </a:t>
            </a: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Affirmation de ses valeurs</a:t>
            </a:r>
            <a:endParaRPr b="1" sz="16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Vie idéale</a:t>
            </a: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    Transmission     Filiation</a:t>
            </a:r>
            <a:endParaRPr b="1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387900" y="3631775"/>
            <a:ext cx="4128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Ulysse : homme de souffrance</a:t>
            </a:r>
            <a:endParaRPr/>
          </a:p>
        </p:txBody>
      </p:sp>
      <p:sp>
        <p:nvSpPr>
          <p:cNvPr id="101" name="Google Shape;101;p17"/>
          <p:cNvSpPr/>
          <p:nvPr/>
        </p:nvSpPr>
        <p:spPr>
          <a:xfrm>
            <a:off x="5513425" y="939075"/>
            <a:ext cx="1114500" cy="1350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7"/>
          <p:cNvSpPr/>
          <p:nvPr/>
        </p:nvSpPr>
        <p:spPr>
          <a:xfrm>
            <a:off x="5986250" y="4502200"/>
            <a:ext cx="1882800" cy="1350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3" name="Google Shape;103;p17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6700" y="4552625"/>
            <a:ext cx="334800" cy="33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8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9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4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9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4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9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type="title"/>
          </p:nvPr>
        </p:nvSpPr>
        <p:spPr>
          <a:xfrm>
            <a:off x="387900" y="167400"/>
            <a:ext cx="8368200" cy="66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Playfair Display"/>
                <a:ea typeface="Playfair Display"/>
                <a:cs typeface="Playfair Display"/>
                <a:sym typeface="Playfair Display"/>
              </a:rPr>
              <a:t>Texte 2 : la terre, symbole de l’Homme civilisé</a:t>
            </a:r>
            <a:endParaRPr b="1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400">
                <a:latin typeface="Playfair Display"/>
                <a:ea typeface="Playfair Display"/>
                <a:cs typeface="Playfair Display"/>
                <a:sym typeface="Playfair Display"/>
              </a:rPr>
              <a:t>Vers 106 - 137 </a:t>
            </a:r>
            <a:endParaRPr sz="14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09" name="Google Shape;109;p18"/>
          <p:cNvSpPr txBox="1"/>
          <p:nvPr/>
        </p:nvSpPr>
        <p:spPr>
          <a:xfrm>
            <a:off x="1266500" y="1229825"/>
            <a:ext cx="34617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Définition de l’Homme passe par description de l’île des Cyclopes 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10" name="Google Shape;110;p18"/>
          <p:cNvCxnSpPr>
            <a:stCxn id="111" idx="2"/>
          </p:cNvCxnSpPr>
          <p:nvPr/>
        </p:nvCxnSpPr>
        <p:spPr>
          <a:xfrm flipH="1">
            <a:off x="1577975" y="2411113"/>
            <a:ext cx="1393200" cy="5583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2" name="Google Shape;112;p18"/>
          <p:cNvCxnSpPr>
            <a:stCxn id="111" idx="2"/>
          </p:cNvCxnSpPr>
          <p:nvPr/>
        </p:nvCxnSpPr>
        <p:spPr>
          <a:xfrm>
            <a:off x="2971175" y="2411113"/>
            <a:ext cx="1377300" cy="5457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3" name="Google Shape;113;p18"/>
          <p:cNvCxnSpPr/>
          <p:nvPr/>
        </p:nvCxnSpPr>
        <p:spPr>
          <a:xfrm flipH="1">
            <a:off x="1541600" y="3436700"/>
            <a:ext cx="14100" cy="5373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4" name="Google Shape;114;p18"/>
          <p:cNvCxnSpPr/>
          <p:nvPr/>
        </p:nvCxnSpPr>
        <p:spPr>
          <a:xfrm>
            <a:off x="4386700" y="3460550"/>
            <a:ext cx="0" cy="4896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15" name="Google Shape;11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4775" y="745425"/>
            <a:ext cx="3423200" cy="434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8"/>
          <p:cNvSpPr txBox="1"/>
          <p:nvPr/>
        </p:nvSpPr>
        <p:spPr>
          <a:xfrm>
            <a:off x="1913075" y="1980013"/>
            <a:ext cx="2116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Opposition                                         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341000" y="3031800"/>
            <a:ext cx="5106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Monde des Hommes               Monde des Cyclopes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7" name="Google Shape;117;p18"/>
          <p:cNvSpPr txBox="1"/>
          <p:nvPr/>
        </p:nvSpPr>
        <p:spPr>
          <a:xfrm>
            <a:off x="245150" y="4102550"/>
            <a:ext cx="5297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Eloge de la civilisation        Blâme du manque créativité             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8" name="Google Shape;118;p18"/>
          <p:cNvSpPr txBox="1"/>
          <p:nvPr/>
        </p:nvSpPr>
        <p:spPr>
          <a:xfrm>
            <a:off x="245150" y="4533650"/>
            <a:ext cx="5297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HUMAIN                                          </a:t>
            </a: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MONSTRE                                     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9" name="Google Shape;119;p18"/>
          <p:cNvSpPr/>
          <p:nvPr/>
        </p:nvSpPr>
        <p:spPr>
          <a:xfrm>
            <a:off x="5826500" y="752700"/>
            <a:ext cx="3247800" cy="661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8"/>
          <p:cNvSpPr/>
          <p:nvPr/>
        </p:nvSpPr>
        <p:spPr>
          <a:xfrm>
            <a:off x="5840450" y="1728450"/>
            <a:ext cx="3207600" cy="661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8"/>
          <p:cNvSpPr/>
          <p:nvPr/>
        </p:nvSpPr>
        <p:spPr>
          <a:xfrm>
            <a:off x="5840450" y="2503688"/>
            <a:ext cx="2732100" cy="334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8"/>
          <p:cNvSpPr/>
          <p:nvPr/>
        </p:nvSpPr>
        <p:spPr>
          <a:xfrm>
            <a:off x="5826500" y="3010825"/>
            <a:ext cx="3136200" cy="7806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8"/>
          <p:cNvSpPr/>
          <p:nvPr/>
        </p:nvSpPr>
        <p:spPr>
          <a:xfrm>
            <a:off x="5800250" y="3164300"/>
            <a:ext cx="3247800" cy="19305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8"/>
          <p:cNvSpPr/>
          <p:nvPr/>
        </p:nvSpPr>
        <p:spPr>
          <a:xfrm>
            <a:off x="7276175" y="3038700"/>
            <a:ext cx="1198800" cy="1008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8"/>
          <p:cNvSpPr/>
          <p:nvPr/>
        </p:nvSpPr>
        <p:spPr>
          <a:xfrm>
            <a:off x="5979850" y="1045550"/>
            <a:ext cx="529800" cy="1842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8"/>
          <p:cNvSpPr/>
          <p:nvPr/>
        </p:nvSpPr>
        <p:spPr>
          <a:xfrm>
            <a:off x="7527075" y="1045550"/>
            <a:ext cx="655200" cy="1425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8"/>
          <p:cNvSpPr/>
          <p:nvPr/>
        </p:nvSpPr>
        <p:spPr>
          <a:xfrm>
            <a:off x="8474925" y="1059475"/>
            <a:ext cx="529800" cy="1425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8"/>
          <p:cNvSpPr/>
          <p:nvPr/>
        </p:nvSpPr>
        <p:spPr>
          <a:xfrm>
            <a:off x="6551350" y="1714625"/>
            <a:ext cx="1630800" cy="1842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8"/>
          <p:cNvSpPr/>
          <p:nvPr/>
        </p:nvSpPr>
        <p:spPr>
          <a:xfrm>
            <a:off x="8572500" y="1742375"/>
            <a:ext cx="404100" cy="1425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8"/>
          <p:cNvSpPr/>
          <p:nvPr/>
        </p:nvSpPr>
        <p:spPr>
          <a:xfrm>
            <a:off x="7861525" y="2188550"/>
            <a:ext cx="655200" cy="1425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8"/>
          <p:cNvSpPr/>
          <p:nvPr/>
        </p:nvSpPr>
        <p:spPr>
          <a:xfrm>
            <a:off x="7290100" y="2509150"/>
            <a:ext cx="529800" cy="1842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8"/>
          <p:cNvSpPr/>
          <p:nvPr/>
        </p:nvSpPr>
        <p:spPr>
          <a:xfrm>
            <a:off x="7931300" y="2523075"/>
            <a:ext cx="599400" cy="1842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8"/>
          <p:cNvSpPr/>
          <p:nvPr/>
        </p:nvSpPr>
        <p:spPr>
          <a:xfrm>
            <a:off x="6788300" y="1212800"/>
            <a:ext cx="404100" cy="1425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8"/>
          <p:cNvSpPr/>
          <p:nvPr/>
        </p:nvSpPr>
        <p:spPr>
          <a:xfrm>
            <a:off x="7596725" y="1212800"/>
            <a:ext cx="599400" cy="1425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5" name="Google Shape;135;p18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45150" y="4643300"/>
            <a:ext cx="334500" cy="33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/>
          <p:nvPr>
            <p:ph type="title"/>
          </p:nvPr>
        </p:nvSpPr>
        <p:spPr>
          <a:xfrm>
            <a:off x="489950" y="2615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fr" sz="2500">
                <a:latin typeface="Playfair Display"/>
                <a:ea typeface="Playfair Display"/>
                <a:cs typeface="Playfair Display"/>
                <a:sym typeface="Playfair Display"/>
              </a:rPr>
              <a:t>Texte 3 : Ulysse et Polyphème - une rencontre explosive</a:t>
            </a:r>
            <a:endParaRPr b="1" sz="25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fr" sz="1600">
                <a:latin typeface="Playfair Display"/>
                <a:ea typeface="Playfair Display"/>
                <a:cs typeface="Playfair Display"/>
                <a:sym typeface="Playfair Display"/>
              </a:rPr>
              <a:t>                                                                       </a:t>
            </a:r>
            <a:r>
              <a:rPr b="1" lang="fr" sz="1600">
                <a:latin typeface="Playfair Display"/>
                <a:ea typeface="Playfair Display"/>
                <a:cs typeface="Playfair Display"/>
                <a:sym typeface="Playfair Display"/>
              </a:rPr>
              <a:t>Vers 174- 258</a:t>
            </a:r>
            <a:endParaRPr b="1" sz="16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41" name="Google Shape;141;p19"/>
          <p:cNvSpPr txBox="1"/>
          <p:nvPr/>
        </p:nvSpPr>
        <p:spPr>
          <a:xfrm>
            <a:off x="-84425" y="1181800"/>
            <a:ext cx="5295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Apogée du chant IX</a:t>
            </a:r>
            <a:endParaRPr b="1" sz="16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Rencontre entre Ulysse et Polyphème </a:t>
            </a:r>
            <a:endParaRPr b="1" sz="16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142" name="Google Shape;142;p19"/>
          <p:cNvPicPr preferRelativeResize="0"/>
          <p:nvPr/>
        </p:nvPicPr>
        <p:blipFill rotWithShape="1">
          <a:blip r:embed="rId3">
            <a:alphaModFix/>
          </a:blip>
          <a:srcRect b="0" l="0" r="0" t="11016"/>
          <a:stretch/>
        </p:blipFill>
        <p:spPr>
          <a:xfrm>
            <a:off x="5295675" y="742475"/>
            <a:ext cx="3750750" cy="4303451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9"/>
          <p:cNvSpPr txBox="1"/>
          <p:nvPr/>
        </p:nvSpPr>
        <p:spPr>
          <a:xfrm>
            <a:off x="0" y="2899325"/>
            <a:ext cx="5260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Humanité                  Monstruosité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4" name="Google Shape;144;p19"/>
          <p:cNvSpPr txBox="1"/>
          <p:nvPr/>
        </p:nvSpPr>
        <p:spPr>
          <a:xfrm>
            <a:off x="803225" y="4022075"/>
            <a:ext cx="4010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Confirmation des attentes du lecteur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5" name="Google Shape;145;p19"/>
          <p:cNvSpPr/>
          <p:nvPr/>
        </p:nvSpPr>
        <p:spPr>
          <a:xfrm>
            <a:off x="5572425" y="776775"/>
            <a:ext cx="3474000" cy="9795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9"/>
          <p:cNvSpPr/>
          <p:nvPr/>
        </p:nvSpPr>
        <p:spPr>
          <a:xfrm>
            <a:off x="5564075" y="3267525"/>
            <a:ext cx="3225300" cy="17784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47" name="Google Shape;147;p19"/>
          <p:cNvCxnSpPr>
            <a:endCxn id="145" idx="1"/>
          </p:cNvCxnSpPr>
          <p:nvPr/>
        </p:nvCxnSpPr>
        <p:spPr>
          <a:xfrm flipH="1" rot="10800000">
            <a:off x="1933725" y="1266525"/>
            <a:ext cx="3638700" cy="17307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8" name="Google Shape;148;p19"/>
          <p:cNvCxnSpPr>
            <a:endCxn id="146" idx="1"/>
          </p:cNvCxnSpPr>
          <p:nvPr/>
        </p:nvCxnSpPr>
        <p:spPr>
          <a:xfrm>
            <a:off x="3757175" y="3259125"/>
            <a:ext cx="1806900" cy="8976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49" name="Google Shape;149;p19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400" y="4605575"/>
            <a:ext cx="385525" cy="38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/>
          <p:nvPr/>
        </p:nvSpPr>
        <p:spPr>
          <a:xfrm>
            <a:off x="162475" y="51200"/>
            <a:ext cx="89211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5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Texte 3 : Polyphème et Ulysse - une rencontre explosive</a:t>
            </a:r>
            <a:endParaRPr b="1" sz="25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Vers 174- 258</a:t>
            </a:r>
            <a:endParaRPr/>
          </a:p>
        </p:txBody>
      </p:sp>
      <p:sp>
        <p:nvSpPr>
          <p:cNvPr id="155" name="Google Shape;155;p20"/>
          <p:cNvSpPr txBox="1"/>
          <p:nvPr/>
        </p:nvSpPr>
        <p:spPr>
          <a:xfrm>
            <a:off x="1181200" y="1225525"/>
            <a:ext cx="300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</a:t>
            </a: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omplexité des personnages</a:t>
            </a:r>
            <a:endParaRPr/>
          </a:p>
        </p:txBody>
      </p:sp>
      <p:grpSp>
        <p:nvGrpSpPr>
          <p:cNvPr id="156" name="Google Shape;156;p20"/>
          <p:cNvGrpSpPr/>
          <p:nvPr/>
        </p:nvGrpSpPr>
        <p:grpSpPr>
          <a:xfrm>
            <a:off x="5429738" y="505450"/>
            <a:ext cx="3653850" cy="4605050"/>
            <a:chOff x="5429738" y="581650"/>
            <a:chExt cx="3653850" cy="4605050"/>
          </a:xfrm>
        </p:grpSpPr>
        <p:pic>
          <p:nvPicPr>
            <p:cNvPr id="157" name="Google Shape;157;p2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429738" y="581650"/>
              <a:ext cx="3653850" cy="332232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8" name="Google Shape;158;p20"/>
            <p:cNvPicPr preferRelativeResize="0"/>
            <p:nvPr/>
          </p:nvPicPr>
          <p:blipFill rotWithShape="1">
            <a:blip r:embed="rId4">
              <a:alphaModFix/>
            </a:blip>
            <a:srcRect b="74597" l="0" r="0" t="0"/>
            <a:stretch/>
          </p:blipFill>
          <p:spPr>
            <a:xfrm>
              <a:off x="5429750" y="3908013"/>
              <a:ext cx="3653825" cy="4829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9" name="Google Shape;159;p20"/>
            <p:cNvPicPr preferRelativeResize="0"/>
            <p:nvPr/>
          </p:nvPicPr>
          <p:blipFill rotWithShape="1">
            <a:blip r:embed="rId5">
              <a:alphaModFix/>
            </a:blip>
            <a:srcRect b="0" l="0" r="0" t="6846"/>
            <a:stretch/>
          </p:blipFill>
          <p:spPr>
            <a:xfrm>
              <a:off x="5429750" y="4390953"/>
              <a:ext cx="3653825" cy="79574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0" name="Google Shape;160;p20"/>
          <p:cNvSpPr txBox="1"/>
          <p:nvPr/>
        </p:nvSpPr>
        <p:spPr>
          <a:xfrm>
            <a:off x="1672300" y="2015250"/>
            <a:ext cx="2017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Ulysse : le voleur à la curiosité insatiable</a:t>
            </a:r>
            <a:endParaRPr b="1" sz="16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61" name="Google Shape;161;p20"/>
          <p:cNvSpPr txBox="1"/>
          <p:nvPr/>
        </p:nvSpPr>
        <p:spPr>
          <a:xfrm>
            <a:off x="1672300" y="3403025"/>
            <a:ext cx="2017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Polyphème : le pâtre à la parole maîtrisée</a:t>
            </a:r>
            <a:endParaRPr b="1" sz="16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62" name="Google Shape;162;p20"/>
          <p:cNvSpPr/>
          <p:nvPr/>
        </p:nvSpPr>
        <p:spPr>
          <a:xfrm>
            <a:off x="5783600" y="515025"/>
            <a:ext cx="2448600" cy="1350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0"/>
          <p:cNvSpPr/>
          <p:nvPr/>
        </p:nvSpPr>
        <p:spPr>
          <a:xfrm>
            <a:off x="5707600" y="1570450"/>
            <a:ext cx="3326700" cy="19587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0"/>
          <p:cNvSpPr/>
          <p:nvPr/>
        </p:nvSpPr>
        <p:spPr>
          <a:xfrm>
            <a:off x="5682275" y="3858550"/>
            <a:ext cx="3326700" cy="12519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5" name="Google Shape;165;p20"/>
          <p:cNvCxnSpPr>
            <a:stCxn id="160" idx="3"/>
            <a:endCxn id="162" idx="1"/>
          </p:cNvCxnSpPr>
          <p:nvPr/>
        </p:nvCxnSpPr>
        <p:spPr>
          <a:xfrm flipH="1" rot="10800000">
            <a:off x="3690100" y="582450"/>
            <a:ext cx="2093400" cy="18945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6" name="Google Shape;166;p20"/>
          <p:cNvCxnSpPr>
            <a:stCxn id="160" idx="3"/>
            <a:endCxn id="163" idx="1"/>
          </p:cNvCxnSpPr>
          <p:nvPr/>
        </p:nvCxnSpPr>
        <p:spPr>
          <a:xfrm>
            <a:off x="3690100" y="2476950"/>
            <a:ext cx="2017500" cy="729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7" name="Google Shape;167;p20"/>
          <p:cNvCxnSpPr>
            <a:stCxn id="161" idx="3"/>
            <a:endCxn id="164" idx="1"/>
          </p:cNvCxnSpPr>
          <p:nvPr/>
        </p:nvCxnSpPr>
        <p:spPr>
          <a:xfrm>
            <a:off x="3690100" y="3864725"/>
            <a:ext cx="1992300" cy="6198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68" name="Google Shape;168;p20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47650" y="4543425"/>
            <a:ext cx="373550" cy="37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1"/>
          <p:cNvSpPr txBox="1"/>
          <p:nvPr>
            <p:ph type="title"/>
          </p:nvPr>
        </p:nvSpPr>
        <p:spPr>
          <a:xfrm>
            <a:off x="387900" y="146900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Playfair Display"/>
                <a:ea typeface="Playfair Display"/>
                <a:cs typeface="Playfair Display"/>
                <a:sym typeface="Playfair Display"/>
              </a:rPr>
              <a:t>Texte 4 : Ulysse, aux limites de l’humain</a:t>
            </a:r>
            <a:endParaRPr b="1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66">
                <a:latin typeface="Playfair Display"/>
                <a:ea typeface="Playfair Display"/>
                <a:cs typeface="Playfair Display"/>
                <a:sym typeface="Playfair Display"/>
              </a:rPr>
              <a:t>Vers 375 - 415</a:t>
            </a:r>
            <a:endParaRPr b="1" sz="1666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74" name="Google Shape;174;p21"/>
          <p:cNvSpPr txBox="1"/>
          <p:nvPr/>
        </p:nvSpPr>
        <p:spPr>
          <a:xfrm>
            <a:off x="569425" y="1411375"/>
            <a:ext cx="4270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Le pieu : </a:t>
            </a:r>
            <a:r>
              <a:rPr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glissement dans la barbarie </a:t>
            </a:r>
            <a:endParaRPr sz="16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grpSp>
        <p:nvGrpSpPr>
          <p:cNvPr id="175" name="Google Shape;175;p21"/>
          <p:cNvGrpSpPr/>
          <p:nvPr/>
        </p:nvGrpSpPr>
        <p:grpSpPr>
          <a:xfrm>
            <a:off x="5656748" y="506625"/>
            <a:ext cx="3411814" cy="4564451"/>
            <a:chOff x="5851150" y="579250"/>
            <a:chExt cx="3199976" cy="4449650"/>
          </a:xfrm>
        </p:grpSpPr>
        <p:pic>
          <p:nvPicPr>
            <p:cNvPr id="176" name="Google Shape;176;p2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51150" y="579250"/>
              <a:ext cx="3199974" cy="1479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Google Shape;177;p2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851150" y="2059187"/>
              <a:ext cx="3199976" cy="7116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8" name="Google Shape;178;p2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2963" y="2770875"/>
              <a:ext cx="3196337" cy="1927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Google Shape;179;p2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5852975" y="4664297"/>
              <a:ext cx="3196324" cy="364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0" name="Google Shape;180;p21"/>
          <p:cNvSpPr txBox="1"/>
          <p:nvPr/>
        </p:nvSpPr>
        <p:spPr>
          <a:xfrm>
            <a:off x="569425" y="2593325"/>
            <a:ext cx="4270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Ulysse ou</a:t>
            </a:r>
            <a:r>
              <a:rPr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Personne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1" name="Google Shape;181;p21"/>
          <p:cNvSpPr txBox="1"/>
          <p:nvPr/>
        </p:nvSpPr>
        <p:spPr>
          <a:xfrm>
            <a:off x="406675" y="3775275"/>
            <a:ext cx="45963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Ulysse devient le monstre qu’il combat : cruauté et sadisme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2" name="Google Shape;182;p21"/>
          <p:cNvSpPr/>
          <p:nvPr/>
        </p:nvSpPr>
        <p:spPr>
          <a:xfrm>
            <a:off x="5901800" y="506600"/>
            <a:ext cx="3166800" cy="14859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3" name="Google Shape;183;p21"/>
          <p:cNvCxnSpPr>
            <a:stCxn id="174" idx="3"/>
            <a:endCxn id="182" idx="1"/>
          </p:cNvCxnSpPr>
          <p:nvPr/>
        </p:nvCxnSpPr>
        <p:spPr>
          <a:xfrm flipH="1" rot="10800000">
            <a:off x="4840225" y="1249525"/>
            <a:ext cx="1061700" cy="3774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4" name="Google Shape;184;p21"/>
          <p:cNvSpPr/>
          <p:nvPr/>
        </p:nvSpPr>
        <p:spPr>
          <a:xfrm>
            <a:off x="5893375" y="2473850"/>
            <a:ext cx="3166800" cy="2787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5" name="Google Shape;185;p21"/>
          <p:cNvCxnSpPr>
            <a:stCxn id="180" idx="3"/>
            <a:endCxn id="184" idx="1"/>
          </p:cNvCxnSpPr>
          <p:nvPr/>
        </p:nvCxnSpPr>
        <p:spPr>
          <a:xfrm flipH="1" rot="10800000">
            <a:off x="4840225" y="2613275"/>
            <a:ext cx="1053300" cy="1956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6" name="Google Shape;186;p21"/>
          <p:cNvSpPr/>
          <p:nvPr/>
        </p:nvSpPr>
        <p:spPr>
          <a:xfrm>
            <a:off x="5918700" y="2786250"/>
            <a:ext cx="2963700" cy="4311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1"/>
          <p:cNvSpPr/>
          <p:nvPr/>
        </p:nvSpPr>
        <p:spPr>
          <a:xfrm>
            <a:off x="5927125" y="4702875"/>
            <a:ext cx="3064800" cy="3774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8" name="Google Shape;188;p21"/>
          <p:cNvCxnSpPr>
            <a:stCxn id="181" idx="3"/>
            <a:endCxn id="186" idx="1"/>
          </p:cNvCxnSpPr>
          <p:nvPr/>
        </p:nvCxnSpPr>
        <p:spPr>
          <a:xfrm flipH="1" rot="10800000">
            <a:off x="5002975" y="3001725"/>
            <a:ext cx="915600" cy="11307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9" name="Google Shape;189;p21"/>
          <p:cNvCxnSpPr>
            <a:stCxn id="181" idx="3"/>
            <a:endCxn id="187" idx="1"/>
          </p:cNvCxnSpPr>
          <p:nvPr/>
        </p:nvCxnSpPr>
        <p:spPr>
          <a:xfrm>
            <a:off x="5002975" y="4132425"/>
            <a:ext cx="924300" cy="7593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90" name="Google Shape;190;p21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95275" y="4489575"/>
            <a:ext cx="332600" cy="33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