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13"/>
  </p:notesMasterIdLst>
  <p:sldIdLst>
    <p:sldId id="263" r:id="rId2"/>
    <p:sldId id="265" r:id="rId3"/>
    <p:sldId id="268" r:id="rId4"/>
    <p:sldId id="266" r:id="rId5"/>
    <p:sldId id="267" r:id="rId6"/>
    <p:sldId id="385" r:id="rId7"/>
    <p:sldId id="389" r:id="rId8"/>
    <p:sldId id="386" r:id="rId9"/>
    <p:sldId id="390" r:id="rId10"/>
    <p:sldId id="264" r:id="rId11"/>
    <p:sldId id="391"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initials="u" lastIdx="2" clrIdx="0">
    <p:extLst>
      <p:ext uri="{19B8F6BF-5375-455C-9EA6-DF929625EA0E}">
        <p15:presenceInfo xmlns:p15="http://schemas.microsoft.com/office/powerpoint/2012/main" userId="utilisateu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84" d="100"/>
          <a:sy n="84" d="100"/>
        </p:scale>
        <p:origin x="9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5E322-2432-4332-ADD0-86DE58D2FCCA}" type="datetimeFigureOut">
              <a:rPr lang="fr-FR" smtClean="0"/>
              <a:t>21/09/2022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23352C-F261-43CE-8B8F-AAD4020EBAAC}" type="slidenum">
              <a:rPr lang="fr-FR" smtClean="0"/>
              <a:t>‹N°›</a:t>
            </a:fld>
            <a:endParaRPr lang="fr-FR"/>
          </a:p>
        </p:txBody>
      </p:sp>
    </p:spTree>
    <p:extLst>
      <p:ext uri="{BB962C8B-B14F-4D97-AF65-F5344CB8AC3E}">
        <p14:creationId xmlns:p14="http://schemas.microsoft.com/office/powerpoint/2010/main" val="84763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p:cNvSpPr>
          <p:nvPr>
            <p:ph type="body"/>
          </p:nvPr>
        </p:nvSpPr>
        <p:spPr>
          <a:xfrm>
            <a:off x="685800" y="4343400"/>
            <a:ext cx="5486040" cy="4114440"/>
          </a:xfrm>
          <a:prstGeom prst="rect">
            <a:avLst/>
          </a:prstGeom>
        </p:spPr>
        <p:txBody>
          <a:bodyPr/>
          <a:lstStyle/>
          <a:p>
            <a:endParaRPr dirty="0"/>
          </a:p>
        </p:txBody>
      </p:sp>
      <p:sp>
        <p:nvSpPr>
          <p:cNvPr id="322" name="TextShape 2"/>
          <p:cNvSpPr txBox="1"/>
          <p:nvPr/>
        </p:nvSpPr>
        <p:spPr>
          <a:xfrm>
            <a:off x="3884760" y="8685360"/>
            <a:ext cx="2971440" cy="456840"/>
          </a:xfrm>
          <a:prstGeom prst="rect">
            <a:avLst/>
          </a:prstGeom>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F14B9B0D-0CA9-4BF4-AAEE-932FCE277862}" type="slidenum">
              <a:rPr kumimoji="0" lang="fr-FR"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863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E56925D-5918-466F-910D-D68D6C99AED7}" type="datetimeFigureOut">
              <a:rPr lang="fr-FR" smtClean="0"/>
              <a:t>21/09/2022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8499690-FFE7-4E65-B093-A5055CF56388}"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713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E56925D-5918-466F-910D-D68D6C99AED7}" type="datetimeFigureOut">
              <a:rPr lang="fr-FR" smtClean="0"/>
              <a:t>21/09/2022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8499690-FFE7-4E65-B093-A5055CF56388}" type="slidenum">
              <a:rPr lang="fr-FR" smtClean="0"/>
              <a:t>‹N°›</a:t>
            </a:fld>
            <a:endParaRPr lang="fr-FR"/>
          </a:p>
        </p:txBody>
      </p:sp>
    </p:spTree>
    <p:extLst>
      <p:ext uri="{BB962C8B-B14F-4D97-AF65-F5344CB8AC3E}">
        <p14:creationId xmlns:p14="http://schemas.microsoft.com/office/powerpoint/2010/main" val="2772936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E56925D-5918-466F-910D-D68D6C99AED7}" type="datetimeFigureOut">
              <a:rPr lang="fr-FR" smtClean="0"/>
              <a:t>21/09/2022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8499690-FFE7-4E65-B093-A5055CF56388}" type="slidenum">
              <a:rPr lang="fr-FR" smtClean="0"/>
              <a:t>‹N°›</a:t>
            </a:fld>
            <a:endParaRPr lang="fr-FR"/>
          </a:p>
        </p:txBody>
      </p:sp>
    </p:spTree>
    <p:extLst>
      <p:ext uri="{BB962C8B-B14F-4D97-AF65-F5344CB8AC3E}">
        <p14:creationId xmlns:p14="http://schemas.microsoft.com/office/powerpoint/2010/main" val="1968248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914400" y="2130480"/>
            <a:ext cx="10362720" cy="1469880"/>
          </a:xfrm>
          <a:prstGeom prst="rect">
            <a:avLst/>
          </a:prstGeom>
        </p:spPr>
        <p:txBody>
          <a:bodyPr wrap="none" lIns="0" tIns="0" rIns="0" bIns="0" anchor="ctr"/>
          <a:lstStyle/>
          <a:p>
            <a:endParaRPr/>
          </a:p>
        </p:txBody>
      </p:sp>
      <p:sp>
        <p:nvSpPr>
          <p:cNvPr id="6" name="PlaceHolder 2"/>
          <p:cNvSpPr>
            <a:spLocks noGrp="1"/>
          </p:cNvSpPr>
          <p:nvPr>
            <p:ph type="subTitle"/>
          </p:nvPr>
        </p:nvSpPr>
        <p:spPr>
          <a:xfrm>
            <a:off x="609600" y="1604520"/>
            <a:ext cx="10972320" cy="3977640"/>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val="35528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E56925D-5918-466F-910D-D68D6C99AED7}" type="datetimeFigureOut">
              <a:rPr lang="fr-FR" smtClean="0"/>
              <a:t>21/09/2022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8499690-FFE7-4E65-B093-A5055CF56388}" type="slidenum">
              <a:rPr lang="fr-FR" smtClean="0"/>
              <a:t>‹N°›</a:t>
            </a:fld>
            <a:endParaRPr lang="fr-FR"/>
          </a:p>
        </p:txBody>
      </p:sp>
    </p:spTree>
    <p:extLst>
      <p:ext uri="{BB962C8B-B14F-4D97-AF65-F5344CB8AC3E}">
        <p14:creationId xmlns:p14="http://schemas.microsoft.com/office/powerpoint/2010/main" val="189351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E56925D-5918-466F-910D-D68D6C99AED7}" type="datetimeFigureOut">
              <a:rPr lang="fr-FR" smtClean="0"/>
              <a:t>21/09/2022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8499690-FFE7-4E65-B093-A5055CF56388}"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67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E56925D-5918-466F-910D-D68D6C99AED7}" type="datetimeFigureOut">
              <a:rPr lang="fr-FR" smtClean="0"/>
              <a:t>21/09/2022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8499690-FFE7-4E65-B093-A5055CF56388}" type="slidenum">
              <a:rPr lang="fr-FR" smtClean="0"/>
              <a:t>‹N°›</a:t>
            </a:fld>
            <a:endParaRPr lang="fr-FR"/>
          </a:p>
        </p:txBody>
      </p:sp>
    </p:spTree>
    <p:extLst>
      <p:ext uri="{BB962C8B-B14F-4D97-AF65-F5344CB8AC3E}">
        <p14:creationId xmlns:p14="http://schemas.microsoft.com/office/powerpoint/2010/main" val="4028050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97280" y="2582334"/>
            <a:ext cx="493776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17920" y="2582334"/>
            <a:ext cx="493776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E56925D-5918-466F-910D-D68D6C99AED7}" type="datetimeFigureOut">
              <a:rPr lang="fr-FR" smtClean="0"/>
              <a:t>21/09/2022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8499690-FFE7-4E65-B093-A5055CF56388}" type="slidenum">
              <a:rPr lang="fr-FR" smtClean="0"/>
              <a:t>‹N°›</a:t>
            </a:fld>
            <a:endParaRPr lang="fr-FR"/>
          </a:p>
        </p:txBody>
      </p:sp>
    </p:spTree>
    <p:extLst>
      <p:ext uri="{BB962C8B-B14F-4D97-AF65-F5344CB8AC3E}">
        <p14:creationId xmlns:p14="http://schemas.microsoft.com/office/powerpoint/2010/main" val="794542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E56925D-5918-466F-910D-D68D6C99AED7}" type="datetimeFigureOut">
              <a:rPr lang="fr-FR" smtClean="0"/>
              <a:t>21/09/2022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8499690-FFE7-4E65-B093-A5055CF56388}" type="slidenum">
              <a:rPr lang="fr-FR" smtClean="0"/>
              <a:t>‹N°›</a:t>
            </a:fld>
            <a:endParaRPr lang="fr-FR"/>
          </a:p>
        </p:txBody>
      </p:sp>
    </p:spTree>
    <p:extLst>
      <p:ext uri="{BB962C8B-B14F-4D97-AF65-F5344CB8AC3E}">
        <p14:creationId xmlns:p14="http://schemas.microsoft.com/office/powerpoint/2010/main" val="933075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E56925D-5918-466F-910D-D68D6C99AED7}" type="datetimeFigureOut">
              <a:rPr lang="fr-FR" smtClean="0"/>
              <a:t>21/09/2022</a:t>
            </a:fld>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FR"/>
          </a:p>
        </p:txBody>
      </p:sp>
      <p:sp>
        <p:nvSpPr>
          <p:cNvPr id="9" name="Slide Number Placeholder 8"/>
          <p:cNvSpPr>
            <a:spLocks noGrp="1"/>
          </p:cNvSpPr>
          <p:nvPr>
            <p:ph type="sldNum" sz="quarter" idx="12"/>
          </p:nvPr>
        </p:nvSpPr>
        <p:spPr/>
        <p:txBody>
          <a:bodyPr/>
          <a:lstStyle/>
          <a:p>
            <a:fld id="{C8499690-FFE7-4E65-B093-A5055CF56388}" type="slidenum">
              <a:rPr lang="fr-FR" smtClean="0"/>
              <a:t>‹N°›</a:t>
            </a:fld>
            <a:endParaRPr lang="fr-FR"/>
          </a:p>
        </p:txBody>
      </p:sp>
    </p:spTree>
    <p:extLst>
      <p:ext uri="{BB962C8B-B14F-4D97-AF65-F5344CB8AC3E}">
        <p14:creationId xmlns:p14="http://schemas.microsoft.com/office/powerpoint/2010/main" val="3947445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E56925D-5918-466F-910D-D68D6C99AED7}" type="datetimeFigureOut">
              <a:rPr lang="fr-FR" smtClean="0"/>
              <a:t>21/09/2022</a:t>
            </a:fld>
            <a:endParaRPr lang="fr-F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8499690-FFE7-4E65-B093-A5055CF56388}" type="slidenum">
              <a:rPr lang="fr-FR" smtClean="0"/>
              <a:t>‹N°›</a:t>
            </a:fld>
            <a:endParaRPr lang="fr-FR"/>
          </a:p>
        </p:txBody>
      </p:sp>
    </p:spTree>
    <p:extLst>
      <p:ext uri="{BB962C8B-B14F-4D97-AF65-F5344CB8AC3E}">
        <p14:creationId xmlns:p14="http://schemas.microsoft.com/office/powerpoint/2010/main" val="867738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E56925D-5918-466F-910D-D68D6C99AED7}" type="datetimeFigureOut">
              <a:rPr lang="fr-FR" smtClean="0"/>
              <a:t>21/09/2022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8499690-FFE7-4E65-B093-A5055CF56388}" type="slidenum">
              <a:rPr lang="fr-FR" smtClean="0"/>
              <a:t>‹N°›</a:t>
            </a:fld>
            <a:endParaRPr lang="fr-FR"/>
          </a:p>
        </p:txBody>
      </p:sp>
    </p:spTree>
    <p:extLst>
      <p:ext uri="{BB962C8B-B14F-4D97-AF65-F5344CB8AC3E}">
        <p14:creationId xmlns:p14="http://schemas.microsoft.com/office/powerpoint/2010/main" val="3810668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E261B54-6920-42B8-B0ED-A185767F6F4C}" type="datetimeFigureOut">
              <a:rPr lang="fr-FR" smtClean="0"/>
              <a:t>21/09/2022</a:t>
            </a:fld>
            <a:endParaRPr lang="fr-F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F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B77FF40-FD68-4849-9A94-46E31BB8CBC4}" type="slidenum">
              <a:rPr lang="fr-FR" smtClean="0"/>
              <a:t>‹N°›</a:t>
            </a:fld>
            <a:endParaRPr lang="fr-F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082739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ustomShape 8"/>
          <p:cNvSpPr/>
          <p:nvPr/>
        </p:nvSpPr>
        <p:spPr>
          <a:xfrm>
            <a:off x="1679520" y="-144360"/>
            <a:ext cx="304560" cy="304560"/>
          </a:xfrm>
          <a:prstGeom prst="rect">
            <a:avLst/>
          </a:prstGeom>
          <a:noFill/>
          <a:ln>
            <a:noFill/>
          </a:ln>
        </p:spPr>
      </p:sp>
      <p:sp>
        <p:nvSpPr>
          <p:cNvPr id="104" name="CustomShape 9"/>
          <p:cNvSpPr/>
          <p:nvPr/>
        </p:nvSpPr>
        <p:spPr>
          <a:xfrm>
            <a:off x="1679520" y="-144360"/>
            <a:ext cx="304560" cy="304560"/>
          </a:xfrm>
          <a:prstGeom prst="rect">
            <a:avLst/>
          </a:prstGeom>
          <a:noFill/>
          <a:ln>
            <a:noFill/>
          </a:ln>
        </p:spPr>
      </p:sp>
      <p:sp>
        <p:nvSpPr>
          <p:cNvPr id="105" name="CustomShape 10"/>
          <p:cNvSpPr/>
          <p:nvPr/>
        </p:nvSpPr>
        <p:spPr>
          <a:xfrm>
            <a:off x="1679520" y="-144360"/>
            <a:ext cx="304560" cy="304560"/>
          </a:xfrm>
          <a:prstGeom prst="rect">
            <a:avLst/>
          </a:prstGeom>
          <a:noFill/>
          <a:ln>
            <a:noFill/>
          </a:ln>
        </p:spPr>
      </p:sp>
      <p:sp>
        <p:nvSpPr>
          <p:cNvPr id="7" name="ZoneTexte 6"/>
          <p:cNvSpPr txBox="1"/>
          <p:nvPr/>
        </p:nvSpPr>
        <p:spPr>
          <a:xfrm>
            <a:off x="1218590" y="223634"/>
            <a:ext cx="9144000" cy="574675"/>
          </a:xfrm>
          <a:prstGeom prst="rect">
            <a:avLst/>
          </a:prstGeom>
          <a:solidFill>
            <a:schemeClr val="accent2"/>
          </a:solidFill>
        </p:spPr>
        <p:style>
          <a:lnRef idx="1">
            <a:schemeClr val="accent6"/>
          </a:lnRef>
          <a:fillRef idx="3">
            <a:schemeClr val="accent6"/>
          </a:fillRef>
          <a:effectRef idx="2">
            <a:schemeClr val="accent6"/>
          </a:effectRef>
          <a:fontRef idx="minor">
            <a:schemeClr val="lt1"/>
          </a:fontRef>
        </p:style>
        <p:txBody>
          <a:bodyPr anchor="ctr"/>
          <a:lstStyle/>
          <a:p>
            <a:pPr marL="177800" algn="ctr" defTabSz="457200">
              <a:defRPr/>
            </a:pPr>
            <a:r>
              <a:rPr lang="fr-FR" sz="1700" b="1" dirty="0">
                <a:solidFill>
                  <a:prstClr val="white"/>
                </a:solidFill>
                <a:latin typeface="Arial" pitchFamily="34" charset="0"/>
                <a:cs typeface="Arial" pitchFamily="34" charset="0"/>
              </a:rPr>
              <a:t>Le Lai du Rossignol, Marie de France</a:t>
            </a:r>
          </a:p>
        </p:txBody>
      </p:sp>
      <p:sp>
        <p:nvSpPr>
          <p:cNvPr id="9" name="ZoneTexte 8"/>
          <p:cNvSpPr txBox="1"/>
          <p:nvPr/>
        </p:nvSpPr>
        <p:spPr>
          <a:xfrm>
            <a:off x="841094" y="1242459"/>
            <a:ext cx="4056023" cy="369332"/>
          </a:xfrm>
          <a:prstGeom prst="rect">
            <a:avLst/>
          </a:prstGeom>
          <a:noFill/>
        </p:spPr>
        <p:txBody>
          <a:bodyPr wrap="square" rtlCol="0">
            <a:spAutoFit/>
          </a:bodyPr>
          <a:lstStyle/>
          <a:p>
            <a:pPr defTabSz="457200"/>
            <a:r>
              <a:rPr lang="fr-FR" u="sng" dirty="0">
                <a:solidFill>
                  <a:srgbClr val="000000"/>
                </a:solidFill>
                <a:latin typeface="Calibri" panose="020F0502020204030204"/>
              </a:rPr>
              <a:t>Contexte de l’activité</a:t>
            </a:r>
          </a:p>
        </p:txBody>
      </p:sp>
      <p:sp>
        <p:nvSpPr>
          <p:cNvPr id="10" name="ZoneTexte 9"/>
          <p:cNvSpPr txBox="1"/>
          <p:nvPr/>
        </p:nvSpPr>
        <p:spPr>
          <a:xfrm>
            <a:off x="4897117" y="1687511"/>
            <a:ext cx="1383429" cy="369332"/>
          </a:xfrm>
          <a:prstGeom prst="rect">
            <a:avLst/>
          </a:prstGeom>
          <a:noFill/>
        </p:spPr>
        <p:txBody>
          <a:bodyPr wrap="square" rtlCol="0">
            <a:spAutoFit/>
          </a:bodyPr>
          <a:lstStyle/>
          <a:p>
            <a:pPr algn="ctr" defTabSz="457200"/>
            <a:r>
              <a:rPr lang="fr-FR" dirty="0">
                <a:solidFill>
                  <a:schemeClr val="tx2"/>
                </a:solidFill>
                <a:latin typeface="Calibri" panose="020F0502020204030204"/>
              </a:rPr>
              <a:t>Niveau 2de</a:t>
            </a:r>
          </a:p>
        </p:txBody>
      </p:sp>
      <p:sp>
        <p:nvSpPr>
          <p:cNvPr id="11" name="ZoneTexte 10"/>
          <p:cNvSpPr txBox="1"/>
          <p:nvPr/>
        </p:nvSpPr>
        <p:spPr>
          <a:xfrm>
            <a:off x="1871012" y="2065234"/>
            <a:ext cx="7251392" cy="646331"/>
          </a:xfrm>
          <a:prstGeom prst="rect">
            <a:avLst/>
          </a:prstGeom>
          <a:noFill/>
        </p:spPr>
        <p:txBody>
          <a:bodyPr wrap="square" rtlCol="0">
            <a:spAutoFit/>
          </a:bodyPr>
          <a:lstStyle/>
          <a:p>
            <a:pPr algn="just" defTabSz="457200"/>
            <a:r>
              <a:rPr lang="fr-FR" dirty="0">
                <a:solidFill>
                  <a:schemeClr val="accent4"/>
                </a:solidFill>
                <a:latin typeface="Calibri" panose="020F0502020204030204"/>
              </a:rPr>
              <a:t>Objet d’étude: </a:t>
            </a:r>
          </a:p>
          <a:p>
            <a:pPr marL="285750" indent="-285750" algn="just" defTabSz="457200">
              <a:buFont typeface="Wingdings" panose="05000000000000000000" pitchFamily="2" charset="2"/>
              <a:buChar char="Ø"/>
            </a:pPr>
            <a:r>
              <a:rPr lang="fr-FR" dirty="0">
                <a:solidFill>
                  <a:schemeClr val="accent4"/>
                </a:solidFill>
                <a:latin typeface="Calibri" panose="020F0502020204030204"/>
              </a:rPr>
              <a:t>La poésie du Moyen-Âge au XVIIIe siècle</a:t>
            </a:r>
          </a:p>
        </p:txBody>
      </p:sp>
      <p:sp>
        <p:nvSpPr>
          <p:cNvPr id="12" name="ZoneTexte 11"/>
          <p:cNvSpPr txBox="1"/>
          <p:nvPr/>
        </p:nvSpPr>
        <p:spPr>
          <a:xfrm>
            <a:off x="2351640" y="3072218"/>
            <a:ext cx="7712292" cy="369332"/>
          </a:xfrm>
          <a:prstGeom prst="rect">
            <a:avLst/>
          </a:prstGeom>
          <a:noFill/>
        </p:spPr>
        <p:txBody>
          <a:bodyPr wrap="square" rtlCol="0">
            <a:spAutoFit/>
          </a:bodyPr>
          <a:lstStyle/>
          <a:p>
            <a:pPr algn="ctr" defTabSz="457200"/>
            <a:r>
              <a:rPr lang="fr-FR" dirty="0">
                <a:solidFill>
                  <a:schemeClr val="accent1"/>
                </a:solidFill>
                <a:latin typeface="Calibri" panose="020F0502020204030204"/>
              </a:rPr>
              <a:t>Titre de la séquence : Aimer ou se marier en poésie?</a:t>
            </a:r>
          </a:p>
        </p:txBody>
      </p:sp>
      <p:pic>
        <p:nvPicPr>
          <p:cNvPr id="3" name="Image 2">
            <a:extLst>
              <a:ext uri="{FF2B5EF4-FFF2-40B4-BE49-F238E27FC236}">
                <a16:creationId xmlns:a16="http://schemas.microsoft.com/office/drawing/2014/main" id="{0CDFCA6E-EAAF-4FC5-B5CD-8BD0F9DA9AB8}"/>
              </a:ext>
            </a:extLst>
          </p:cNvPr>
          <p:cNvPicPr>
            <a:picLocks noChangeAspect="1"/>
          </p:cNvPicPr>
          <p:nvPr/>
        </p:nvPicPr>
        <p:blipFill>
          <a:blip r:embed="rId3"/>
          <a:stretch>
            <a:fillRect/>
          </a:stretch>
        </p:blipFill>
        <p:spPr>
          <a:xfrm>
            <a:off x="1258798" y="3978490"/>
            <a:ext cx="1610307" cy="2695074"/>
          </a:xfrm>
          <a:prstGeom prst="rect">
            <a:avLst/>
          </a:prstGeom>
        </p:spPr>
      </p:pic>
      <p:pic>
        <p:nvPicPr>
          <p:cNvPr id="4" name="Image 3">
            <a:extLst>
              <a:ext uri="{FF2B5EF4-FFF2-40B4-BE49-F238E27FC236}">
                <a16:creationId xmlns:a16="http://schemas.microsoft.com/office/drawing/2014/main" id="{2E403A95-1586-4255-B7E5-35FFD8F563E4}"/>
              </a:ext>
            </a:extLst>
          </p:cNvPr>
          <p:cNvPicPr>
            <a:picLocks noChangeAspect="1"/>
          </p:cNvPicPr>
          <p:nvPr/>
        </p:nvPicPr>
        <p:blipFill>
          <a:blip r:embed="rId4"/>
          <a:stretch>
            <a:fillRect/>
          </a:stretch>
        </p:blipFill>
        <p:spPr>
          <a:xfrm>
            <a:off x="3529262" y="3978042"/>
            <a:ext cx="1668894" cy="2695075"/>
          </a:xfrm>
          <a:prstGeom prst="rect">
            <a:avLst/>
          </a:prstGeom>
        </p:spPr>
      </p:pic>
      <p:pic>
        <p:nvPicPr>
          <p:cNvPr id="5" name="Image 4">
            <a:extLst>
              <a:ext uri="{FF2B5EF4-FFF2-40B4-BE49-F238E27FC236}">
                <a16:creationId xmlns:a16="http://schemas.microsoft.com/office/drawing/2014/main" id="{BFFD6081-7771-43F3-B395-BF9477F54AAB}"/>
              </a:ext>
            </a:extLst>
          </p:cNvPr>
          <p:cNvPicPr>
            <a:picLocks noChangeAspect="1"/>
          </p:cNvPicPr>
          <p:nvPr/>
        </p:nvPicPr>
        <p:blipFill>
          <a:blip r:embed="rId5"/>
          <a:stretch>
            <a:fillRect/>
          </a:stretch>
        </p:blipFill>
        <p:spPr>
          <a:xfrm>
            <a:off x="7878993" y="3950157"/>
            <a:ext cx="1823807" cy="2728577"/>
          </a:xfrm>
          <a:prstGeom prst="rect">
            <a:avLst/>
          </a:prstGeom>
        </p:spPr>
      </p:pic>
      <p:pic>
        <p:nvPicPr>
          <p:cNvPr id="6" name="Image 5">
            <a:extLst>
              <a:ext uri="{FF2B5EF4-FFF2-40B4-BE49-F238E27FC236}">
                <a16:creationId xmlns:a16="http://schemas.microsoft.com/office/drawing/2014/main" id="{838808D0-09AA-411A-A6A3-A78F4C8A2FF5}"/>
              </a:ext>
            </a:extLst>
          </p:cNvPr>
          <p:cNvPicPr>
            <a:picLocks noChangeAspect="1"/>
          </p:cNvPicPr>
          <p:nvPr/>
        </p:nvPicPr>
        <p:blipFill>
          <a:blip r:embed="rId6"/>
          <a:stretch>
            <a:fillRect/>
          </a:stretch>
        </p:blipFill>
        <p:spPr>
          <a:xfrm>
            <a:off x="5672223" y="3955300"/>
            <a:ext cx="1642151" cy="2695075"/>
          </a:xfrm>
          <a:prstGeom prst="rect">
            <a:avLst/>
          </a:prstGeom>
        </p:spPr>
      </p:pic>
    </p:spTree>
    <p:extLst>
      <p:ext uri="{BB962C8B-B14F-4D97-AF65-F5344CB8AC3E}">
        <p14:creationId xmlns:p14="http://schemas.microsoft.com/office/powerpoint/2010/main" val="240961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150059-3C4D-4723-A4D5-556F8C00C427}"/>
              </a:ext>
            </a:extLst>
          </p:cNvPr>
          <p:cNvSpPr>
            <a:spLocks noGrp="1"/>
          </p:cNvSpPr>
          <p:nvPr>
            <p:ph type="title"/>
          </p:nvPr>
        </p:nvSpPr>
        <p:spPr/>
        <p:txBody>
          <a:bodyPr/>
          <a:lstStyle/>
          <a:p>
            <a:r>
              <a:rPr lang="fr-FR" dirty="0">
                <a:solidFill>
                  <a:schemeClr val="accent1"/>
                </a:solidFill>
              </a:rPr>
              <a:t>Bilan</a:t>
            </a:r>
          </a:p>
        </p:txBody>
      </p:sp>
      <p:sp>
        <p:nvSpPr>
          <p:cNvPr id="3" name="Espace réservé du contenu 2">
            <a:extLst>
              <a:ext uri="{FF2B5EF4-FFF2-40B4-BE49-F238E27FC236}">
                <a16:creationId xmlns:a16="http://schemas.microsoft.com/office/drawing/2014/main" id="{7152536A-98AB-493B-9AA3-EA65149176DB}"/>
              </a:ext>
            </a:extLst>
          </p:cNvPr>
          <p:cNvSpPr>
            <a:spLocks noGrp="1"/>
          </p:cNvSpPr>
          <p:nvPr>
            <p:ph idx="1"/>
          </p:nvPr>
        </p:nvSpPr>
        <p:spPr/>
        <p:txBody>
          <a:bodyPr/>
          <a:lstStyle/>
          <a:p>
            <a:r>
              <a:rPr lang="fr-FR" dirty="0"/>
              <a:t>1) L’activité prépare à la lecture linéaire (travail sur la structure du texte)</a:t>
            </a:r>
          </a:p>
          <a:p>
            <a:r>
              <a:rPr lang="fr-FR" dirty="0"/>
              <a:t>2) L’activité initie à l’interprétation littéraire d’un texte: repérer des indices dans le texte, prendre en compte l’histoire littéraire ( contexte historique, histoire du genre) pour enrichir sa lecture.</a:t>
            </a:r>
          </a:p>
          <a:p>
            <a:r>
              <a:rPr lang="fr-FR" dirty="0"/>
              <a:t>3) La démarche révèle aux élèves l’intérêt de leurs erreurs en prenant appui sur elles et en montrant qu’elles sont riches de sens.</a:t>
            </a:r>
          </a:p>
          <a:p>
            <a:endParaRPr lang="fr-FR" dirty="0"/>
          </a:p>
          <a:p>
            <a:endParaRPr lang="fr-FR" dirty="0"/>
          </a:p>
          <a:p>
            <a:endParaRPr lang="fr-FR" dirty="0"/>
          </a:p>
        </p:txBody>
      </p:sp>
    </p:spTree>
    <p:extLst>
      <p:ext uri="{BB962C8B-B14F-4D97-AF65-F5344CB8AC3E}">
        <p14:creationId xmlns:p14="http://schemas.microsoft.com/office/powerpoint/2010/main" val="2326991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8A55B3-B15A-4AAE-BD1E-46C143A06090}"/>
              </a:ext>
            </a:extLst>
          </p:cNvPr>
          <p:cNvSpPr>
            <a:spLocks noGrp="1"/>
          </p:cNvSpPr>
          <p:nvPr>
            <p:ph type="title"/>
          </p:nvPr>
        </p:nvSpPr>
        <p:spPr/>
        <p:txBody>
          <a:bodyPr/>
          <a:lstStyle/>
          <a:p>
            <a:r>
              <a:rPr lang="fr-FR" dirty="0"/>
              <a:t>Écueils, limites</a:t>
            </a:r>
          </a:p>
        </p:txBody>
      </p:sp>
      <p:sp>
        <p:nvSpPr>
          <p:cNvPr id="3" name="Espace réservé du contenu 2">
            <a:extLst>
              <a:ext uri="{FF2B5EF4-FFF2-40B4-BE49-F238E27FC236}">
                <a16:creationId xmlns:a16="http://schemas.microsoft.com/office/drawing/2014/main" id="{0540592F-9036-4F20-BCE4-D785A96A3281}"/>
              </a:ext>
            </a:extLst>
          </p:cNvPr>
          <p:cNvSpPr>
            <a:spLocks noGrp="1"/>
          </p:cNvSpPr>
          <p:nvPr>
            <p:ph idx="1"/>
          </p:nvPr>
        </p:nvSpPr>
        <p:spPr>
          <a:xfrm>
            <a:off x="1097280" y="1845734"/>
            <a:ext cx="5696552" cy="4023360"/>
          </a:xfrm>
        </p:spPr>
        <p:txBody>
          <a:bodyPr/>
          <a:lstStyle/>
          <a:p>
            <a:pPr>
              <a:buFont typeface="Wingdings" panose="05000000000000000000" pitchFamily="2" charset="2"/>
              <a:buChar char="v"/>
            </a:pPr>
            <a:r>
              <a:rPr lang="fr-FR" dirty="0"/>
              <a:t>Tout texte ne se prête pas à être coupé.</a:t>
            </a:r>
          </a:p>
          <a:p>
            <a:r>
              <a:rPr lang="fr-FR" dirty="0"/>
              <a:t>La coupure empêche les élèves de découvrir le lai d’une seule traite, ce qui est un trait essentiel de l’esthétique de la nouvelle dont il </a:t>
            </a:r>
            <a:r>
              <a:rPr lang="fr-FR" dirty="0" smtClean="0"/>
              <a:t>se </a:t>
            </a:r>
            <a:r>
              <a:rPr lang="fr-FR" dirty="0"/>
              <a:t>rapproche.</a:t>
            </a:r>
          </a:p>
          <a:p>
            <a:endParaRPr lang="fr-FR" dirty="0"/>
          </a:p>
          <a:p>
            <a:pPr>
              <a:buFont typeface="Wingdings" panose="05000000000000000000" pitchFamily="2" charset="2"/>
              <a:buChar char="v"/>
            </a:pPr>
            <a:r>
              <a:rPr lang="fr-FR" dirty="0"/>
              <a:t> les élèves ont apprécié l’activité qui les a marqués, </a:t>
            </a:r>
          </a:p>
          <a:p>
            <a:pPr marL="0" indent="0">
              <a:buNone/>
            </a:pPr>
            <a:r>
              <a:rPr lang="fr-FR" dirty="0"/>
              <a:t>mais certains retiennent davantage l’activité que le lai lui-même.</a:t>
            </a:r>
          </a:p>
        </p:txBody>
      </p:sp>
      <p:pic>
        <p:nvPicPr>
          <p:cNvPr id="4" name="Image 3">
            <a:extLst>
              <a:ext uri="{FF2B5EF4-FFF2-40B4-BE49-F238E27FC236}">
                <a16:creationId xmlns:a16="http://schemas.microsoft.com/office/drawing/2014/main" id="{277389B5-C6A2-4228-B0F1-E75B45DBBE1B}"/>
              </a:ext>
            </a:extLst>
          </p:cNvPr>
          <p:cNvPicPr>
            <a:picLocks noChangeAspect="1"/>
          </p:cNvPicPr>
          <p:nvPr/>
        </p:nvPicPr>
        <p:blipFill rotWithShape="1">
          <a:blip r:embed="rId2"/>
          <a:srcRect b="23859"/>
          <a:stretch/>
        </p:blipFill>
        <p:spPr>
          <a:xfrm>
            <a:off x="7079081" y="203823"/>
            <a:ext cx="5017766" cy="6367574"/>
          </a:xfrm>
          <a:prstGeom prst="rect">
            <a:avLst/>
          </a:prstGeom>
        </p:spPr>
      </p:pic>
    </p:spTree>
    <p:extLst>
      <p:ext uri="{BB962C8B-B14F-4D97-AF65-F5344CB8AC3E}">
        <p14:creationId xmlns:p14="http://schemas.microsoft.com/office/powerpoint/2010/main" val="2366217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4033AF-00B5-4106-AADB-CCEE550232D1}"/>
              </a:ext>
            </a:extLst>
          </p:cNvPr>
          <p:cNvSpPr>
            <a:spLocks noGrp="1"/>
          </p:cNvSpPr>
          <p:nvPr>
            <p:ph type="title"/>
          </p:nvPr>
        </p:nvSpPr>
        <p:spPr/>
        <p:txBody>
          <a:bodyPr/>
          <a:lstStyle/>
          <a:p>
            <a:r>
              <a:rPr lang="fr-FR" dirty="0">
                <a:solidFill>
                  <a:schemeClr val="accent1"/>
                </a:solidFill>
              </a:rPr>
              <a:t>Pourquoi choisir le « Lai du rossignol »?</a:t>
            </a:r>
          </a:p>
        </p:txBody>
      </p:sp>
      <p:sp>
        <p:nvSpPr>
          <p:cNvPr id="3" name="Espace réservé du contenu 2">
            <a:extLst>
              <a:ext uri="{FF2B5EF4-FFF2-40B4-BE49-F238E27FC236}">
                <a16:creationId xmlns:a16="http://schemas.microsoft.com/office/drawing/2014/main" id="{BD398365-9D5B-4502-A0C4-4D65B3CBBE67}"/>
              </a:ext>
            </a:extLst>
          </p:cNvPr>
          <p:cNvSpPr>
            <a:spLocks noGrp="1"/>
          </p:cNvSpPr>
          <p:nvPr>
            <p:ph idx="1"/>
          </p:nvPr>
        </p:nvSpPr>
        <p:spPr>
          <a:xfrm>
            <a:off x="993006" y="2158555"/>
            <a:ext cx="10058400" cy="4023360"/>
          </a:xfrm>
        </p:spPr>
        <p:txBody>
          <a:bodyPr/>
          <a:lstStyle/>
          <a:p>
            <a:pPr>
              <a:buFont typeface="Wingdings" panose="05000000000000000000" pitchFamily="2" charset="2"/>
              <a:buChar char="Ø"/>
            </a:pPr>
            <a:r>
              <a:rPr lang="fr-FR" dirty="0"/>
              <a:t> </a:t>
            </a:r>
            <a:r>
              <a:rPr lang="fr-FR" dirty="0" smtClean="0"/>
              <a:t>1. Le </a:t>
            </a:r>
            <a:r>
              <a:rPr lang="fr-FR" dirty="0"/>
              <a:t>plaisir de travailler sur l’univers médiéval: les passages magnifiques sur la reverdie.</a:t>
            </a:r>
          </a:p>
          <a:p>
            <a:pPr>
              <a:buFont typeface="Wingdings" panose="05000000000000000000" pitchFamily="2" charset="2"/>
              <a:buChar char="Ø"/>
            </a:pPr>
            <a:r>
              <a:rPr lang="fr-FR" dirty="0"/>
              <a:t> </a:t>
            </a:r>
            <a:r>
              <a:rPr lang="fr-FR" dirty="0" smtClean="0"/>
              <a:t>3. Aborder </a:t>
            </a:r>
            <a:r>
              <a:rPr lang="fr-FR" dirty="0"/>
              <a:t>la poésie par un texte proche du genre narratif où la question de la forme est presque évacuée, ce qui débarrasse les élèves de leurs réflexes souvent formalistes devant un poème (compter les syllabes, repérer les rimes etc.).</a:t>
            </a:r>
          </a:p>
          <a:p>
            <a:r>
              <a:rPr lang="fr-FR" dirty="0"/>
              <a:t> </a:t>
            </a:r>
            <a:r>
              <a:rPr lang="fr-FR" dirty="0" smtClean="0"/>
              <a:t>2. Un </a:t>
            </a:r>
            <a:r>
              <a:rPr lang="fr-FR" dirty="0"/>
              <a:t>texte qui permet néanmoins une réflexion sur le pouvoir de la poésie, par le symbole du </a:t>
            </a:r>
            <a:r>
              <a:rPr lang="fr-FR" dirty="0" smtClean="0"/>
              <a:t>Rossignol</a:t>
            </a:r>
            <a:r>
              <a:rPr lang="fr-FR" dirty="0"/>
              <a:t>.</a:t>
            </a:r>
            <a:r>
              <a:rPr lang="fr-FR" dirty="0"/>
              <a:t> </a:t>
            </a:r>
            <a:r>
              <a:rPr lang="fr-FR" dirty="0" smtClean="0"/>
              <a:t>Dans l’imaginaire amoureux </a:t>
            </a:r>
            <a:r>
              <a:rPr lang="fr-FR" dirty="0"/>
              <a:t>le chant du </a:t>
            </a:r>
            <a:r>
              <a:rPr lang="fr-FR" dirty="0" smtClean="0"/>
              <a:t>rossignol est un </a:t>
            </a:r>
            <a:r>
              <a:rPr lang="fr-FR" dirty="0"/>
              <a:t>symbole antique </a:t>
            </a:r>
            <a:r>
              <a:rPr lang="fr-FR" dirty="0" smtClean="0"/>
              <a:t>de </a:t>
            </a:r>
            <a:r>
              <a:rPr lang="fr-FR" dirty="0"/>
              <a:t>l’amour mais aussi </a:t>
            </a:r>
            <a:r>
              <a:rPr lang="fr-FR" dirty="0" smtClean="0"/>
              <a:t>de </a:t>
            </a:r>
            <a:r>
              <a:rPr lang="fr-FR" dirty="0"/>
              <a:t>sa fragilité, </a:t>
            </a:r>
            <a:r>
              <a:rPr lang="fr-FR" dirty="0" smtClean="0"/>
              <a:t>de </a:t>
            </a:r>
            <a:r>
              <a:rPr lang="fr-FR" dirty="0"/>
              <a:t>la mort qui nous en </a:t>
            </a:r>
            <a:r>
              <a:rPr lang="fr-FR" dirty="0" smtClean="0"/>
              <a:t>prive. </a:t>
            </a:r>
          </a:p>
          <a:p>
            <a:r>
              <a:rPr lang="fr-FR" dirty="0"/>
              <a:t>C</a:t>
            </a:r>
            <a:r>
              <a:rPr lang="fr-FR" dirty="0" smtClean="0"/>
              <a:t>e lai propose une mise </a:t>
            </a:r>
            <a:r>
              <a:rPr lang="fr-FR" dirty="0"/>
              <a:t>en abyme de l’écriture </a:t>
            </a:r>
            <a:r>
              <a:rPr lang="fr-FR" dirty="0" smtClean="0"/>
              <a:t>poétique et établit un lien </a:t>
            </a:r>
            <a:r>
              <a:rPr lang="fr-FR" dirty="0"/>
              <a:t>entre l’écrit et le sentiment d’un manque </a:t>
            </a:r>
            <a:r>
              <a:rPr lang="fr-FR" dirty="0" smtClean="0"/>
              <a:t>amoureux qu’il tente de combler. « Le lai du rossignol » apparaît donc comme un</a:t>
            </a:r>
            <a:r>
              <a:rPr lang="fr-FR" dirty="0" smtClean="0"/>
              <a:t> </a:t>
            </a:r>
            <a:r>
              <a:rPr lang="fr-FR" dirty="0"/>
              <a:t>manifeste en faveur de la poésie.</a:t>
            </a:r>
          </a:p>
          <a:p>
            <a:pPr>
              <a:buFont typeface="Wingdings" panose="05000000000000000000" pitchFamily="2" charset="2"/>
              <a:buChar char="Ø"/>
            </a:pPr>
            <a:endParaRPr lang="fr-FR" dirty="0"/>
          </a:p>
          <a:p>
            <a:pPr>
              <a:buFont typeface="Wingdings" panose="05000000000000000000" pitchFamily="2" charset="2"/>
              <a:buChar char="Ø"/>
            </a:pPr>
            <a:endParaRPr lang="fr-FR" dirty="0"/>
          </a:p>
          <a:p>
            <a:pPr>
              <a:buFont typeface="Wingdings" panose="05000000000000000000" pitchFamily="2" charset="2"/>
              <a:buChar char="Ø"/>
            </a:pPr>
            <a:endParaRPr lang="fr-FR" dirty="0"/>
          </a:p>
          <a:p>
            <a:pPr>
              <a:buFont typeface="Wingdings" panose="05000000000000000000" pitchFamily="2" charset="2"/>
              <a:buChar char="Ø"/>
            </a:pPr>
            <a:endParaRPr lang="fr-FR" dirty="0"/>
          </a:p>
        </p:txBody>
      </p:sp>
    </p:spTree>
    <p:extLst>
      <p:ext uri="{BB962C8B-B14F-4D97-AF65-F5344CB8AC3E}">
        <p14:creationId xmlns:p14="http://schemas.microsoft.com/office/powerpoint/2010/main" val="171547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DA97E9-D744-481F-9873-BD250D4DF944}"/>
              </a:ext>
            </a:extLst>
          </p:cNvPr>
          <p:cNvSpPr>
            <a:spLocks noGrp="1"/>
          </p:cNvSpPr>
          <p:nvPr>
            <p:ph type="title"/>
          </p:nvPr>
        </p:nvSpPr>
        <p:spPr/>
        <p:txBody>
          <a:bodyPr/>
          <a:lstStyle/>
          <a:p>
            <a:r>
              <a:rPr lang="fr-FR" dirty="0">
                <a:solidFill>
                  <a:schemeClr val="accent1"/>
                </a:solidFill>
              </a:rPr>
              <a:t>Les difficultés du texte pour les élèves</a:t>
            </a:r>
          </a:p>
        </p:txBody>
      </p:sp>
      <p:sp>
        <p:nvSpPr>
          <p:cNvPr id="3" name="Espace réservé du contenu 2">
            <a:extLst>
              <a:ext uri="{FF2B5EF4-FFF2-40B4-BE49-F238E27FC236}">
                <a16:creationId xmlns:a16="http://schemas.microsoft.com/office/drawing/2014/main" id="{7E8A9EA7-3E8A-4A9D-8C29-664F7E15D0A8}"/>
              </a:ext>
            </a:extLst>
          </p:cNvPr>
          <p:cNvSpPr>
            <a:spLocks noGrp="1"/>
          </p:cNvSpPr>
          <p:nvPr>
            <p:ph idx="1"/>
          </p:nvPr>
        </p:nvSpPr>
        <p:spPr>
          <a:xfrm>
            <a:off x="1066800" y="2070323"/>
            <a:ext cx="10058400" cy="4023360"/>
          </a:xfrm>
        </p:spPr>
        <p:txBody>
          <a:bodyPr/>
          <a:lstStyle/>
          <a:p>
            <a:pPr>
              <a:buFont typeface="Wingdings" panose="05000000000000000000" pitchFamily="2" charset="2"/>
              <a:buChar char="Ø"/>
            </a:pPr>
            <a:r>
              <a:rPr lang="fr-FR" dirty="0"/>
              <a:t> Leurs appréhensions devant la poésie.</a:t>
            </a:r>
          </a:p>
          <a:p>
            <a:pPr>
              <a:buFont typeface="Wingdings" panose="05000000000000000000" pitchFamily="2" charset="2"/>
              <a:buChar char="Ø"/>
            </a:pPr>
            <a:r>
              <a:rPr lang="fr-FR" dirty="0"/>
              <a:t> Un texte long.</a:t>
            </a:r>
          </a:p>
          <a:p>
            <a:pPr>
              <a:buFont typeface="Wingdings" panose="05000000000000000000" pitchFamily="2" charset="2"/>
              <a:buChar char="Ø"/>
            </a:pPr>
            <a:r>
              <a:rPr lang="fr-FR" dirty="0"/>
              <a:t> Un univers culturel méconnu des élèves: le vocabulaire, des valeurs liées au contexte socio-culturel de l’époque (les codes chevaleresques, l’amour courtois, le mariage au Moyen-Âge), les connaissances liées au genre du lai.</a:t>
            </a:r>
          </a:p>
          <a:p>
            <a:pPr>
              <a:buFont typeface="Wingdings" panose="05000000000000000000" pitchFamily="2" charset="2"/>
              <a:buChar char="Ø"/>
            </a:pPr>
            <a:r>
              <a:rPr lang="fr-FR" dirty="0"/>
              <a:t> Difficultés d’interprétation: dimension symbolique du texte et esthétique de la suggestion et du silence liée à la forme brève et dense du lai.</a:t>
            </a:r>
          </a:p>
          <a:p>
            <a:pPr marL="0" indent="0">
              <a:buNone/>
            </a:pPr>
            <a:endParaRPr lang="fr-FR" dirty="0"/>
          </a:p>
        </p:txBody>
      </p:sp>
    </p:spTree>
    <p:extLst>
      <p:ext uri="{BB962C8B-B14F-4D97-AF65-F5344CB8AC3E}">
        <p14:creationId xmlns:p14="http://schemas.microsoft.com/office/powerpoint/2010/main" val="2171219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AAE7F5-33DB-46CA-A8C5-9BA1DC1C939F}"/>
              </a:ext>
            </a:extLst>
          </p:cNvPr>
          <p:cNvSpPr>
            <a:spLocks noGrp="1"/>
          </p:cNvSpPr>
          <p:nvPr>
            <p:ph type="title"/>
          </p:nvPr>
        </p:nvSpPr>
        <p:spPr/>
        <p:txBody>
          <a:bodyPr/>
          <a:lstStyle/>
          <a:p>
            <a:r>
              <a:rPr lang="fr-FR" dirty="0">
                <a:solidFill>
                  <a:schemeClr val="accent1"/>
                </a:solidFill>
              </a:rPr>
              <a:t>La démarche en classe</a:t>
            </a:r>
          </a:p>
        </p:txBody>
      </p:sp>
      <p:sp>
        <p:nvSpPr>
          <p:cNvPr id="3" name="Espace réservé du contenu 2">
            <a:extLst>
              <a:ext uri="{FF2B5EF4-FFF2-40B4-BE49-F238E27FC236}">
                <a16:creationId xmlns:a16="http://schemas.microsoft.com/office/drawing/2014/main" id="{7BBBA3BC-0723-4F64-B600-EBB1EBE797EC}"/>
              </a:ext>
            </a:extLst>
          </p:cNvPr>
          <p:cNvSpPr>
            <a:spLocks noGrp="1"/>
          </p:cNvSpPr>
          <p:nvPr>
            <p:ph idx="1"/>
          </p:nvPr>
        </p:nvSpPr>
        <p:spPr/>
        <p:txBody>
          <a:bodyPr>
            <a:normAutofit fontScale="92500" lnSpcReduction="10000"/>
          </a:bodyPr>
          <a:lstStyle/>
          <a:p>
            <a:r>
              <a:rPr lang="fr-FR" dirty="0">
                <a:solidFill>
                  <a:schemeClr val="accent4"/>
                </a:solidFill>
              </a:rPr>
              <a:t>1. Présentation magistrale de Marie de France et des troubadours à l’aide de documents visuels.</a:t>
            </a:r>
          </a:p>
          <a:p>
            <a:r>
              <a:rPr lang="fr-FR" dirty="0">
                <a:solidFill>
                  <a:schemeClr val="accent4"/>
                </a:solidFill>
              </a:rPr>
              <a:t>2. Lecture orale du début du texte </a:t>
            </a:r>
            <a:r>
              <a:rPr lang="fr-FR" dirty="0"/>
              <a:t>qui n’est pas distribué aux élèves. Coupure volontaire au moment où les soupçons du mari naissent:</a:t>
            </a:r>
          </a:p>
          <a:p>
            <a:pPr algn="ctr"/>
            <a:r>
              <a:rPr lang="fr-FR" dirty="0"/>
              <a:t>« A ces mots, le seigneur a ri</a:t>
            </a:r>
          </a:p>
          <a:p>
            <a:pPr algn="ctr"/>
            <a:r>
              <a:rPr lang="fr-FR" dirty="0"/>
              <a:t>Avec colère et raillerie.</a:t>
            </a:r>
          </a:p>
          <a:p>
            <a:pPr algn="ctr"/>
            <a:r>
              <a:rPr lang="fr-FR" dirty="0"/>
              <a:t>Il s’est dit qu’il va le piéger,</a:t>
            </a:r>
          </a:p>
          <a:p>
            <a:pPr algn="ctr"/>
            <a:r>
              <a:rPr lang="fr-FR" dirty="0"/>
              <a:t>Le rossignol, et l’attraper »</a:t>
            </a:r>
          </a:p>
          <a:p>
            <a:r>
              <a:rPr lang="fr-FR" dirty="0">
                <a:solidFill>
                  <a:schemeClr val="accent4"/>
                </a:solidFill>
              </a:rPr>
              <a:t>3. Vérification de la compréhension </a:t>
            </a:r>
            <a:r>
              <a:rPr lang="fr-FR" dirty="0"/>
              <a:t>globale à l’oral: l’époque, le lieu, les personnages principaux et le début de l’histoire.</a:t>
            </a:r>
          </a:p>
          <a:p>
            <a:r>
              <a:rPr lang="fr-FR" dirty="0">
                <a:solidFill>
                  <a:schemeClr val="accent4"/>
                </a:solidFill>
              </a:rPr>
              <a:t>4. Travail d’écriture</a:t>
            </a:r>
            <a:r>
              <a:rPr lang="fr-FR" dirty="0"/>
              <a:t>: imaginer la suite de l’histoire. Pendant que les élèves travaillent, on </a:t>
            </a:r>
            <a:r>
              <a:rPr lang="fr-FR" dirty="0" smtClean="0"/>
              <a:t>peut diffuser </a:t>
            </a:r>
            <a:r>
              <a:rPr lang="fr-FR" dirty="0"/>
              <a:t>de la musique de troubadour. Collecte des travaux</a:t>
            </a:r>
          </a:p>
        </p:txBody>
      </p:sp>
    </p:spTree>
    <p:extLst>
      <p:ext uri="{BB962C8B-B14F-4D97-AF65-F5344CB8AC3E}">
        <p14:creationId xmlns:p14="http://schemas.microsoft.com/office/powerpoint/2010/main" val="5385970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2DD4BBC-F35E-444D-B2AA-97C65C411440}"/>
              </a:ext>
            </a:extLst>
          </p:cNvPr>
          <p:cNvSpPr txBox="1"/>
          <p:nvPr/>
        </p:nvSpPr>
        <p:spPr>
          <a:xfrm>
            <a:off x="673768" y="457200"/>
            <a:ext cx="10619874" cy="1200329"/>
          </a:xfrm>
          <a:prstGeom prst="rect">
            <a:avLst/>
          </a:prstGeom>
          <a:noFill/>
        </p:spPr>
        <p:txBody>
          <a:bodyPr wrap="square" rtlCol="0">
            <a:spAutoFit/>
          </a:bodyPr>
          <a:lstStyle/>
          <a:p>
            <a:r>
              <a:rPr lang="fr-FR" dirty="0">
                <a:solidFill>
                  <a:schemeClr val="accent4"/>
                </a:solidFill>
              </a:rPr>
              <a:t>4. Retour sur les suites </a:t>
            </a:r>
            <a:r>
              <a:rPr lang="fr-FR" dirty="0"/>
              <a:t>imaginées par les élèves, qui permettent de revenir sur des problèmes de compréhension et de lancer </a:t>
            </a:r>
            <a:r>
              <a:rPr lang="fr-FR" dirty="0" smtClean="0"/>
              <a:t>l’interprétation.</a:t>
            </a:r>
            <a:endParaRPr lang="fr-FR" dirty="0"/>
          </a:p>
          <a:p>
            <a:endParaRPr lang="fr-FR" dirty="0"/>
          </a:p>
          <a:p>
            <a:r>
              <a:rPr lang="fr-FR" dirty="0"/>
              <a:t>a) Des erreurs sur le contexte historique et les valeurs associées</a:t>
            </a:r>
          </a:p>
        </p:txBody>
      </p:sp>
      <p:sp>
        <p:nvSpPr>
          <p:cNvPr id="8" name="Espace réservé du contenu 2">
            <a:extLst>
              <a:ext uri="{FF2B5EF4-FFF2-40B4-BE49-F238E27FC236}">
                <a16:creationId xmlns:a16="http://schemas.microsoft.com/office/drawing/2014/main" id="{A603875B-487B-4F5A-A40D-89762383270F}"/>
              </a:ext>
            </a:extLst>
          </p:cNvPr>
          <p:cNvSpPr txBox="1">
            <a:spLocks/>
          </p:cNvSpPr>
          <p:nvPr/>
        </p:nvSpPr>
        <p:spPr>
          <a:xfrm>
            <a:off x="758073" y="1962818"/>
            <a:ext cx="4391443" cy="1133308"/>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FR" sz="1600"/>
              <a:t>Le chevalier perdit patience et lui proposa une grosse somme d’argent contre son départ.</a:t>
            </a:r>
          </a:p>
          <a:p>
            <a:r>
              <a:rPr lang="fr-FR" sz="1600"/>
              <a:t>Il se rendit chez le voisin et lui expliqua tout ce qu’il savait, il lui proposa un deal.</a:t>
            </a:r>
          </a:p>
          <a:p>
            <a:endParaRPr lang="fr-FR" dirty="0"/>
          </a:p>
        </p:txBody>
      </p:sp>
      <p:pic>
        <p:nvPicPr>
          <p:cNvPr id="9" name="Image 8">
            <a:extLst>
              <a:ext uri="{FF2B5EF4-FFF2-40B4-BE49-F238E27FC236}">
                <a16:creationId xmlns:a16="http://schemas.microsoft.com/office/drawing/2014/main" id="{0BEC14FA-45AE-47E8-B935-273C4CBF6A22}"/>
              </a:ext>
            </a:extLst>
          </p:cNvPr>
          <p:cNvPicPr>
            <a:picLocks noChangeAspect="1"/>
          </p:cNvPicPr>
          <p:nvPr/>
        </p:nvPicPr>
        <p:blipFill>
          <a:blip r:embed="rId2"/>
          <a:stretch>
            <a:fillRect/>
          </a:stretch>
        </p:blipFill>
        <p:spPr>
          <a:xfrm>
            <a:off x="5423123" y="1657529"/>
            <a:ext cx="2336230" cy="1771471"/>
          </a:xfrm>
          <a:prstGeom prst="rect">
            <a:avLst/>
          </a:prstGeom>
        </p:spPr>
      </p:pic>
      <p:pic>
        <p:nvPicPr>
          <p:cNvPr id="10" name="Image 9">
            <a:extLst>
              <a:ext uri="{FF2B5EF4-FFF2-40B4-BE49-F238E27FC236}">
                <a16:creationId xmlns:a16="http://schemas.microsoft.com/office/drawing/2014/main" id="{AFC952D3-2A84-4273-9936-EFA11FF08B72}"/>
              </a:ext>
            </a:extLst>
          </p:cNvPr>
          <p:cNvPicPr>
            <a:picLocks noChangeAspect="1"/>
          </p:cNvPicPr>
          <p:nvPr/>
        </p:nvPicPr>
        <p:blipFill>
          <a:blip r:embed="rId3"/>
          <a:stretch>
            <a:fillRect/>
          </a:stretch>
        </p:blipFill>
        <p:spPr>
          <a:xfrm>
            <a:off x="673768" y="4602423"/>
            <a:ext cx="5206435" cy="1310754"/>
          </a:xfrm>
          <a:prstGeom prst="rect">
            <a:avLst/>
          </a:prstGeom>
        </p:spPr>
      </p:pic>
      <p:pic>
        <p:nvPicPr>
          <p:cNvPr id="11" name="Image 10">
            <a:extLst>
              <a:ext uri="{FF2B5EF4-FFF2-40B4-BE49-F238E27FC236}">
                <a16:creationId xmlns:a16="http://schemas.microsoft.com/office/drawing/2014/main" id="{782648BF-F214-473B-91D8-229D3D95BE3D}"/>
              </a:ext>
            </a:extLst>
          </p:cNvPr>
          <p:cNvPicPr>
            <a:picLocks noChangeAspect="1"/>
          </p:cNvPicPr>
          <p:nvPr/>
        </p:nvPicPr>
        <p:blipFill>
          <a:blip r:embed="rId4"/>
          <a:stretch>
            <a:fillRect/>
          </a:stretch>
        </p:blipFill>
        <p:spPr>
          <a:xfrm>
            <a:off x="6096000" y="3965211"/>
            <a:ext cx="1944445" cy="2585178"/>
          </a:xfrm>
          <a:prstGeom prst="rect">
            <a:avLst/>
          </a:prstGeom>
        </p:spPr>
      </p:pic>
    </p:spTree>
    <p:extLst>
      <p:ext uri="{BB962C8B-B14F-4D97-AF65-F5344CB8AC3E}">
        <p14:creationId xmlns:p14="http://schemas.microsoft.com/office/powerpoint/2010/main" val="1320859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BB4A237-3A31-46AB-9876-78FFF930FA4C}"/>
              </a:ext>
            </a:extLst>
          </p:cNvPr>
          <p:cNvSpPr txBox="1"/>
          <p:nvPr/>
        </p:nvSpPr>
        <p:spPr>
          <a:xfrm>
            <a:off x="625642" y="336884"/>
            <a:ext cx="7828547" cy="369332"/>
          </a:xfrm>
          <a:prstGeom prst="rect">
            <a:avLst/>
          </a:prstGeom>
          <a:noFill/>
        </p:spPr>
        <p:txBody>
          <a:bodyPr wrap="square" rtlCol="0">
            <a:spAutoFit/>
          </a:bodyPr>
          <a:lstStyle/>
          <a:p>
            <a:r>
              <a:rPr lang="fr-FR" dirty="0"/>
              <a:t>b) Des erreurs sur le genre: lai ou fabliau?</a:t>
            </a:r>
          </a:p>
        </p:txBody>
      </p:sp>
      <p:pic>
        <p:nvPicPr>
          <p:cNvPr id="3" name="Image 2">
            <a:extLst>
              <a:ext uri="{FF2B5EF4-FFF2-40B4-BE49-F238E27FC236}">
                <a16:creationId xmlns:a16="http://schemas.microsoft.com/office/drawing/2014/main" id="{EE3C0D63-D592-47E2-944D-3DC7AC18833A}"/>
              </a:ext>
            </a:extLst>
          </p:cNvPr>
          <p:cNvPicPr>
            <a:picLocks noChangeAspect="1"/>
          </p:cNvPicPr>
          <p:nvPr/>
        </p:nvPicPr>
        <p:blipFill>
          <a:blip r:embed="rId2"/>
          <a:stretch>
            <a:fillRect/>
          </a:stretch>
        </p:blipFill>
        <p:spPr>
          <a:xfrm>
            <a:off x="1091594" y="1147011"/>
            <a:ext cx="4644356" cy="3649137"/>
          </a:xfrm>
          <a:prstGeom prst="rect">
            <a:avLst/>
          </a:prstGeom>
        </p:spPr>
      </p:pic>
      <p:pic>
        <p:nvPicPr>
          <p:cNvPr id="4" name="Image 3">
            <a:extLst>
              <a:ext uri="{FF2B5EF4-FFF2-40B4-BE49-F238E27FC236}">
                <a16:creationId xmlns:a16="http://schemas.microsoft.com/office/drawing/2014/main" id="{5F35B6B8-F94F-441C-BCA0-9DA8AD255F02}"/>
              </a:ext>
            </a:extLst>
          </p:cNvPr>
          <p:cNvPicPr>
            <a:picLocks noChangeAspect="1"/>
          </p:cNvPicPr>
          <p:nvPr/>
        </p:nvPicPr>
        <p:blipFill>
          <a:blip r:embed="rId3"/>
          <a:stretch>
            <a:fillRect/>
          </a:stretch>
        </p:blipFill>
        <p:spPr>
          <a:xfrm>
            <a:off x="6326216" y="255500"/>
            <a:ext cx="4101151" cy="5893560"/>
          </a:xfrm>
          <a:prstGeom prst="rect">
            <a:avLst/>
          </a:prstGeom>
        </p:spPr>
      </p:pic>
    </p:spTree>
    <p:extLst>
      <p:ext uri="{BB962C8B-B14F-4D97-AF65-F5344CB8AC3E}">
        <p14:creationId xmlns:p14="http://schemas.microsoft.com/office/powerpoint/2010/main" val="204066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3758128-CEF8-4AD1-BB8D-A0B3B75CE27B}"/>
              </a:ext>
            </a:extLst>
          </p:cNvPr>
          <p:cNvSpPr>
            <a:spLocks noGrp="1"/>
          </p:cNvSpPr>
          <p:nvPr>
            <p:ph idx="4294967295"/>
          </p:nvPr>
        </p:nvSpPr>
        <p:spPr>
          <a:xfrm>
            <a:off x="3164835" y="794813"/>
            <a:ext cx="8229600" cy="5792788"/>
          </a:xfrm>
        </p:spPr>
        <p:txBody>
          <a:bodyPr/>
          <a:lstStyle/>
          <a:p>
            <a:r>
              <a:rPr lang="fr-FR" sz="2800" dirty="0">
                <a:solidFill>
                  <a:srgbClr val="00B050"/>
                </a:solidFill>
              </a:rPr>
              <a:t>La femme quitta son chevalier pour l’autre car elle l’aimait et lui aussi; ils se marièrent, eurent des enfants qui grandirent et eurent à leur tour beaucoup d’enfants. Ils vécurent heureux longtemps.</a:t>
            </a:r>
          </a:p>
          <a:p>
            <a:pPr lvl="0"/>
            <a:r>
              <a:rPr lang="fr-FR" sz="2800" dirty="0">
                <a:solidFill>
                  <a:srgbClr val="C00000"/>
                </a:solidFill>
              </a:rPr>
              <a:t>Il se dit qu’il allait le piéger le rossignol, et l’attraper, et égorger celui qui avait séduit sa femme. Il allait lui planter une épée dans la gorge jusqu’à ce qu’il regrettât tout ce qu’il avait fait, il allait l’enfermer et le cacher dans un trou.</a:t>
            </a:r>
          </a:p>
          <a:p>
            <a:endParaRPr lang="fr-FR" dirty="0"/>
          </a:p>
        </p:txBody>
      </p:sp>
      <p:sp>
        <p:nvSpPr>
          <p:cNvPr id="4" name="ZoneTexte 3">
            <a:extLst>
              <a:ext uri="{FF2B5EF4-FFF2-40B4-BE49-F238E27FC236}">
                <a16:creationId xmlns:a16="http://schemas.microsoft.com/office/drawing/2014/main" id="{EC90019E-6D30-428A-8353-DF038BAD8A29}"/>
              </a:ext>
            </a:extLst>
          </p:cNvPr>
          <p:cNvSpPr txBox="1"/>
          <p:nvPr/>
        </p:nvSpPr>
        <p:spPr>
          <a:xfrm>
            <a:off x="362307" y="2737100"/>
            <a:ext cx="2165231" cy="954107"/>
          </a:xfrm>
          <a:prstGeom prst="rect">
            <a:avLst/>
          </a:prstGeom>
          <a:noFill/>
        </p:spPr>
        <p:txBody>
          <a:bodyPr wrap="square" rtlCol="0">
            <a:spAutoFit/>
          </a:bodyPr>
          <a:lstStyle/>
          <a:p>
            <a:r>
              <a:rPr lang="fr-FR" sz="1400" dirty="0"/>
              <a:t>A ces mots, le seigneur a ri</a:t>
            </a:r>
          </a:p>
          <a:p>
            <a:r>
              <a:rPr lang="fr-FR" sz="1400" dirty="0"/>
              <a:t>Avec colère et raillerie.</a:t>
            </a:r>
          </a:p>
          <a:p>
            <a:r>
              <a:rPr lang="fr-FR" sz="1400" dirty="0"/>
              <a:t>Il s’est dit qu’il va le piéger,</a:t>
            </a:r>
          </a:p>
          <a:p>
            <a:r>
              <a:rPr lang="fr-FR" sz="1400" dirty="0"/>
              <a:t>Le rossignol, et l’attraper</a:t>
            </a:r>
          </a:p>
        </p:txBody>
      </p:sp>
      <p:sp>
        <p:nvSpPr>
          <p:cNvPr id="2" name="ZoneTexte 1">
            <a:extLst>
              <a:ext uri="{FF2B5EF4-FFF2-40B4-BE49-F238E27FC236}">
                <a16:creationId xmlns:a16="http://schemas.microsoft.com/office/drawing/2014/main" id="{04BF9612-A560-4517-9FF6-B24A65F85918}"/>
              </a:ext>
            </a:extLst>
          </p:cNvPr>
          <p:cNvSpPr txBox="1"/>
          <p:nvPr/>
        </p:nvSpPr>
        <p:spPr>
          <a:xfrm>
            <a:off x="834189" y="208547"/>
            <a:ext cx="6529137" cy="369332"/>
          </a:xfrm>
          <a:prstGeom prst="rect">
            <a:avLst/>
          </a:prstGeom>
          <a:noFill/>
        </p:spPr>
        <p:txBody>
          <a:bodyPr wrap="square" rtlCol="0">
            <a:spAutoFit/>
          </a:bodyPr>
          <a:lstStyle/>
          <a:p>
            <a:r>
              <a:rPr lang="fr-FR" dirty="0"/>
              <a:t>c) Vers l’interprétation: quelle fin choisir?</a:t>
            </a:r>
          </a:p>
        </p:txBody>
      </p:sp>
    </p:spTree>
    <p:extLst>
      <p:ext uri="{BB962C8B-B14F-4D97-AF65-F5344CB8AC3E}">
        <p14:creationId xmlns:p14="http://schemas.microsoft.com/office/powerpoint/2010/main" val="79277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DEE702B-CFB1-4340-86FB-4BF884DA1031}"/>
              </a:ext>
            </a:extLst>
          </p:cNvPr>
          <p:cNvSpPr>
            <a:spLocks noGrp="1"/>
          </p:cNvSpPr>
          <p:nvPr>
            <p:ph idx="4294967295"/>
          </p:nvPr>
        </p:nvSpPr>
        <p:spPr>
          <a:xfrm>
            <a:off x="1149735" y="1329476"/>
            <a:ext cx="8229600" cy="4525963"/>
          </a:xfrm>
        </p:spPr>
        <p:txBody>
          <a:bodyPr>
            <a:normAutofit/>
          </a:bodyPr>
          <a:lstStyle/>
          <a:p>
            <a:r>
              <a:rPr lang="fr-FR" sz="2400" dirty="0"/>
              <a:t>Un jour, la femme revenant du marché au château était triste, elle avait tout juste appris que Rossignol était parti au combat contre un seigneur beaucoup plus fort.</a:t>
            </a:r>
          </a:p>
          <a:p>
            <a:r>
              <a:rPr lang="fr-FR" sz="2400" dirty="0"/>
              <a:t>Il décida donc de dire au Rossignol que son épouse ne l’aimait pas et vivait une liaison avec un autre homme.</a:t>
            </a:r>
          </a:p>
        </p:txBody>
      </p:sp>
      <p:pic>
        <p:nvPicPr>
          <p:cNvPr id="4" name="Image 3">
            <a:extLst>
              <a:ext uri="{FF2B5EF4-FFF2-40B4-BE49-F238E27FC236}">
                <a16:creationId xmlns:a16="http://schemas.microsoft.com/office/drawing/2014/main" id="{6582AE64-F2A3-4367-9AC2-A86DAA3830F9}"/>
              </a:ext>
            </a:extLst>
          </p:cNvPr>
          <p:cNvPicPr>
            <a:picLocks noChangeAspect="1"/>
          </p:cNvPicPr>
          <p:nvPr/>
        </p:nvPicPr>
        <p:blipFill>
          <a:blip r:embed="rId4"/>
          <a:stretch>
            <a:fillRect/>
          </a:stretch>
        </p:blipFill>
        <p:spPr>
          <a:xfrm>
            <a:off x="9772582" y="2099841"/>
            <a:ext cx="2026800" cy="2607816"/>
          </a:xfrm>
          <a:prstGeom prst="rect">
            <a:avLst/>
          </a:prstGeom>
        </p:spPr>
      </p:pic>
      <p:sp>
        <p:nvSpPr>
          <p:cNvPr id="2" name="ZoneTexte 1">
            <a:extLst>
              <a:ext uri="{FF2B5EF4-FFF2-40B4-BE49-F238E27FC236}">
                <a16:creationId xmlns:a16="http://schemas.microsoft.com/office/drawing/2014/main" id="{751E3EAC-897E-4E67-938F-D038CD7C0862}"/>
              </a:ext>
            </a:extLst>
          </p:cNvPr>
          <p:cNvSpPr txBox="1"/>
          <p:nvPr/>
        </p:nvSpPr>
        <p:spPr>
          <a:xfrm>
            <a:off x="810126" y="264695"/>
            <a:ext cx="8478253" cy="369332"/>
          </a:xfrm>
          <a:prstGeom prst="rect">
            <a:avLst/>
          </a:prstGeom>
          <a:noFill/>
        </p:spPr>
        <p:txBody>
          <a:bodyPr wrap="square" rtlCol="0">
            <a:spAutoFit/>
          </a:bodyPr>
          <a:lstStyle/>
          <a:p>
            <a:r>
              <a:rPr lang="fr-FR" dirty="0"/>
              <a:t>d) Vers l’interprétation: la place et le rôle du Rossignol à partir d’une erreur des élèves</a:t>
            </a:r>
          </a:p>
        </p:txBody>
      </p:sp>
      <p:pic>
        <p:nvPicPr>
          <p:cNvPr id="5" name="Chant d'oiseau - Rossignol - YouTube">
            <a:hlinkClick r:id="" action="ppaction://media"/>
            <a:extLst>
              <a:ext uri="{FF2B5EF4-FFF2-40B4-BE49-F238E27FC236}">
                <a16:creationId xmlns:a16="http://schemas.microsoft.com/office/drawing/2014/main" id="{44FB9B4E-A9F9-4FED-96F2-04F1637101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61792" y="3513060"/>
            <a:ext cx="2123728" cy="1194597"/>
          </a:xfrm>
          <a:prstGeom prst="rect">
            <a:avLst/>
          </a:prstGeom>
        </p:spPr>
      </p:pic>
      <p:sp>
        <p:nvSpPr>
          <p:cNvPr id="7" name="ZoneTexte 6">
            <a:extLst>
              <a:ext uri="{FF2B5EF4-FFF2-40B4-BE49-F238E27FC236}">
                <a16:creationId xmlns:a16="http://schemas.microsoft.com/office/drawing/2014/main" id="{9B3DF428-96DF-4F92-AD5F-35D1BDB68BD1}"/>
              </a:ext>
            </a:extLst>
          </p:cNvPr>
          <p:cNvSpPr txBox="1"/>
          <p:nvPr/>
        </p:nvSpPr>
        <p:spPr>
          <a:xfrm>
            <a:off x="1002632" y="5382126"/>
            <a:ext cx="7756357" cy="369332"/>
          </a:xfrm>
          <a:prstGeom prst="rect">
            <a:avLst/>
          </a:prstGeom>
          <a:noFill/>
        </p:spPr>
        <p:txBody>
          <a:bodyPr wrap="square" rtlCol="0">
            <a:spAutoFit/>
          </a:bodyPr>
          <a:lstStyle/>
          <a:p>
            <a:r>
              <a:rPr lang="fr-FR" dirty="0">
                <a:solidFill>
                  <a:schemeClr val="accent4"/>
                </a:solidFill>
              </a:rPr>
              <a:t>5. Synthèse et trace écrite</a:t>
            </a:r>
            <a:r>
              <a:rPr lang="fr-FR" dirty="0"/>
              <a:t>: quel rôle joue le Rossignol dans ce lai?</a:t>
            </a:r>
          </a:p>
        </p:txBody>
      </p:sp>
    </p:spTree>
    <p:extLst>
      <p:ext uri="{BB962C8B-B14F-4D97-AF65-F5344CB8AC3E}">
        <p14:creationId xmlns:p14="http://schemas.microsoft.com/office/powerpoint/2010/main" val="120912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539D8E-12D6-4550-91C6-873CB76D8AF9}"/>
              </a:ext>
            </a:extLst>
          </p:cNvPr>
          <p:cNvSpPr>
            <a:spLocks noGrp="1"/>
          </p:cNvSpPr>
          <p:nvPr>
            <p:ph type="title"/>
          </p:nvPr>
        </p:nvSpPr>
        <p:spPr/>
        <p:txBody>
          <a:bodyPr/>
          <a:lstStyle/>
          <a:p>
            <a:r>
              <a:rPr lang="fr-FR" dirty="0">
                <a:solidFill>
                  <a:schemeClr val="accent1"/>
                </a:solidFill>
              </a:rPr>
              <a:t>Prolongements du travail</a:t>
            </a:r>
          </a:p>
        </p:txBody>
      </p:sp>
      <p:sp>
        <p:nvSpPr>
          <p:cNvPr id="3" name="Espace réservé du contenu 2">
            <a:extLst>
              <a:ext uri="{FF2B5EF4-FFF2-40B4-BE49-F238E27FC236}">
                <a16:creationId xmlns:a16="http://schemas.microsoft.com/office/drawing/2014/main" id="{00CA8A66-70FD-4AB8-A138-BD7F58C0B504}"/>
              </a:ext>
            </a:extLst>
          </p:cNvPr>
          <p:cNvSpPr>
            <a:spLocks noGrp="1"/>
          </p:cNvSpPr>
          <p:nvPr>
            <p:ph idx="1"/>
          </p:nvPr>
        </p:nvSpPr>
        <p:spPr/>
        <p:txBody>
          <a:bodyPr/>
          <a:lstStyle/>
          <a:p>
            <a:r>
              <a:rPr lang="fr-FR" dirty="0"/>
              <a:t>1) lecture cursive du « lai du chèvrefeuille »</a:t>
            </a:r>
          </a:p>
          <a:p>
            <a:endParaRPr lang="fr-FR" dirty="0"/>
          </a:p>
          <a:p>
            <a:r>
              <a:rPr lang="fr-FR" dirty="0"/>
              <a:t>2) Travail sur le « Lai des deux amants » dont la partie centrale a été tronquée: les élèves doivent inventer ce qui se passe entre le début et la fin et reprendre les codes du lai découverts.</a:t>
            </a:r>
          </a:p>
          <a:p>
            <a:endParaRPr lang="fr-FR" dirty="0"/>
          </a:p>
          <a:p>
            <a:r>
              <a:rPr lang="fr-FR" dirty="0"/>
              <a:t>3) bilan en fin de séquence dans le carnet de lecture</a:t>
            </a:r>
          </a:p>
        </p:txBody>
      </p:sp>
    </p:spTree>
    <p:extLst>
      <p:ext uri="{BB962C8B-B14F-4D97-AF65-F5344CB8AC3E}">
        <p14:creationId xmlns:p14="http://schemas.microsoft.com/office/powerpoint/2010/main" val="627576602"/>
      </p:ext>
    </p:extLst>
  </p:cSld>
  <p:clrMapOvr>
    <a:masterClrMapping/>
  </p:clrMapOvr>
  <p:timing>
    <p:tnLst>
      <p:par>
        <p:cTn id="1" dur="indefinite" restart="never" nodeType="tmRoot"/>
      </p:par>
    </p:tnLst>
  </p:timing>
</p:sld>
</file>

<file path=ppt/theme/theme1.xml><?xml version="1.0" encoding="utf-8"?>
<a:theme xmlns:a="http://schemas.openxmlformats.org/drawingml/2006/main" name="Rétrospective">
  <a:themeElements>
    <a:clrScheme name="Rétrospectiv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TotalTime>
  <Words>757</Words>
  <Application>Microsoft Office PowerPoint</Application>
  <PresentationFormat>Grand écran</PresentationFormat>
  <Paragraphs>62</Paragraphs>
  <Slides>11</Slides>
  <Notes>1</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11</vt:i4>
      </vt:variant>
    </vt:vector>
  </HeadingPairs>
  <TitlesOfParts>
    <vt:vector size="16" baseType="lpstr">
      <vt:lpstr>Arial</vt:lpstr>
      <vt:lpstr>Calibri</vt:lpstr>
      <vt:lpstr>Calibri Light</vt:lpstr>
      <vt:lpstr>Wingdings</vt:lpstr>
      <vt:lpstr>Rétrospective</vt:lpstr>
      <vt:lpstr>Présentation PowerPoint</vt:lpstr>
      <vt:lpstr>Pourquoi choisir le « Lai du rossignol »?</vt:lpstr>
      <vt:lpstr>Les difficultés du texte pour les élèves</vt:lpstr>
      <vt:lpstr>La démarche en classe</vt:lpstr>
      <vt:lpstr>Présentation PowerPoint</vt:lpstr>
      <vt:lpstr>Présentation PowerPoint</vt:lpstr>
      <vt:lpstr>Présentation PowerPoint</vt:lpstr>
      <vt:lpstr>Présentation PowerPoint</vt:lpstr>
      <vt:lpstr>Prolongements du travail</vt:lpstr>
      <vt:lpstr>Bilan</vt:lpstr>
      <vt:lpstr>Écueils, limites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François</dc:creator>
  <cp:lastModifiedBy>utilisateur</cp:lastModifiedBy>
  <cp:revision>24</cp:revision>
  <dcterms:created xsi:type="dcterms:W3CDTF">2020-05-19T08:38:49Z</dcterms:created>
  <dcterms:modified xsi:type="dcterms:W3CDTF">2022-09-21T07:17:31Z</dcterms:modified>
</cp:coreProperties>
</file>