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4" r:id="rId3"/>
    <p:sldId id="257" r:id="rId4"/>
    <p:sldId id="259" r:id="rId5"/>
    <p:sldId id="285" r:id="rId6"/>
    <p:sldId id="258" r:id="rId7"/>
    <p:sldId id="268" r:id="rId8"/>
    <p:sldId id="269" r:id="rId9"/>
    <p:sldId id="270" r:id="rId10"/>
    <p:sldId id="271" r:id="rId11"/>
    <p:sldId id="273" r:id="rId12"/>
    <p:sldId id="276" r:id="rId13"/>
    <p:sldId id="277" r:id="rId14"/>
    <p:sldId id="286" r:id="rId15"/>
    <p:sldId id="287" r:id="rId16"/>
    <p:sldId id="289" r:id="rId17"/>
    <p:sldId id="275" r:id="rId18"/>
    <p:sldId id="290" r:id="rId19"/>
    <p:sldId id="278" r:id="rId20"/>
    <p:sldId id="291" r:id="rId21"/>
    <p:sldId id="292" r:id="rId22"/>
    <p:sldId id="293" r:id="rId23"/>
    <p:sldId id="294" r:id="rId24"/>
    <p:sldId id="295" r:id="rId25"/>
    <p:sldId id="296" r:id="rId26"/>
    <p:sldId id="280" r:id="rId27"/>
    <p:sldId id="297" r:id="rId28"/>
    <p:sldId id="298" r:id="rId29"/>
    <p:sldId id="299" r:id="rId30"/>
    <p:sldId id="300" r:id="rId31"/>
    <p:sldId id="301" r:id="rId32"/>
    <p:sldId id="260" r:id="rId33"/>
    <p:sldId id="261" r:id="rId34"/>
    <p:sldId id="262" r:id="rId35"/>
    <p:sldId id="265" r:id="rId36"/>
    <p:sldId id="264" r:id="rId37"/>
    <p:sldId id="266" r:id="rId38"/>
    <p:sldId id="267"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85" d="100"/>
          <a:sy n="85" d="100"/>
        </p:scale>
        <p:origin x="58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1D292-FE8F-4FB5-8741-55190FE79CE2}" type="datetimeFigureOut">
              <a:rPr lang="fr-FR" smtClean="0"/>
              <a:t>12/10/2023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2A52E-529A-439E-8CE3-936DEC1645A6}" type="slidenum">
              <a:rPr lang="fr-FR" smtClean="0"/>
              <a:t>‹N°›</a:t>
            </a:fld>
            <a:endParaRPr lang="fr-FR"/>
          </a:p>
        </p:txBody>
      </p:sp>
    </p:spTree>
    <p:extLst>
      <p:ext uri="{BB962C8B-B14F-4D97-AF65-F5344CB8AC3E}">
        <p14:creationId xmlns:p14="http://schemas.microsoft.com/office/powerpoint/2010/main" val="1603952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E4CC6-B47F-2723-B9A6-857D8DA564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C727175-F910-0343-BAC2-CE8D17075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CA069F7-222B-0B82-251A-20E94F7EF757}"/>
              </a:ext>
            </a:extLst>
          </p:cNvPr>
          <p:cNvSpPr>
            <a:spLocks noGrp="1"/>
          </p:cNvSpPr>
          <p:nvPr>
            <p:ph type="dt" sz="half" idx="10"/>
          </p:nvPr>
        </p:nvSpPr>
        <p:spPr/>
        <p:txBody>
          <a:bodyPr/>
          <a:lstStyle/>
          <a:p>
            <a:fld id="{7DFDE46F-3F66-49B0-A7E8-325CDF51663E}" type="datetime1">
              <a:rPr lang="fr-FR" smtClean="0"/>
              <a:t>12/10/2023</a:t>
            </a:fld>
            <a:endParaRPr lang="fr-FR"/>
          </a:p>
        </p:txBody>
      </p:sp>
      <p:sp>
        <p:nvSpPr>
          <p:cNvPr id="5" name="Espace réservé du pied de page 4">
            <a:extLst>
              <a:ext uri="{FF2B5EF4-FFF2-40B4-BE49-F238E27FC236}">
                <a16:creationId xmlns:a16="http://schemas.microsoft.com/office/drawing/2014/main" id="{29C0B09D-8EDA-CE3B-44AE-948E84510F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5499E7-9637-0144-62D5-FC0031D5966E}"/>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3054246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E32095-11EF-23E3-3904-3DFA9308C95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CB102BA-AACB-D473-9793-ACDAA607E28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2BAE6A-4768-CBF9-8B1E-4D7891AF1793}"/>
              </a:ext>
            </a:extLst>
          </p:cNvPr>
          <p:cNvSpPr>
            <a:spLocks noGrp="1"/>
          </p:cNvSpPr>
          <p:nvPr>
            <p:ph type="dt" sz="half" idx="10"/>
          </p:nvPr>
        </p:nvSpPr>
        <p:spPr/>
        <p:txBody>
          <a:bodyPr/>
          <a:lstStyle/>
          <a:p>
            <a:fld id="{5C0AF4B4-4A34-4D61-8E71-04AD05E23F52}" type="datetime1">
              <a:rPr lang="fr-FR" smtClean="0"/>
              <a:t>12/10/2023</a:t>
            </a:fld>
            <a:endParaRPr lang="fr-FR"/>
          </a:p>
        </p:txBody>
      </p:sp>
      <p:sp>
        <p:nvSpPr>
          <p:cNvPr id="5" name="Espace réservé du pied de page 4">
            <a:extLst>
              <a:ext uri="{FF2B5EF4-FFF2-40B4-BE49-F238E27FC236}">
                <a16:creationId xmlns:a16="http://schemas.microsoft.com/office/drawing/2014/main" id="{CE3AD77A-EC13-DDD8-B35D-EA69C50BF0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81F0CB-E5CC-B120-9698-1231D58303D9}"/>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266327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68DC58-AA13-9CDB-B698-0E16B21E9B0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25F7271-A651-0060-6786-B64DB3DB926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E0BE59-8173-B807-5BF9-1E484098A146}"/>
              </a:ext>
            </a:extLst>
          </p:cNvPr>
          <p:cNvSpPr>
            <a:spLocks noGrp="1"/>
          </p:cNvSpPr>
          <p:nvPr>
            <p:ph type="dt" sz="half" idx="10"/>
          </p:nvPr>
        </p:nvSpPr>
        <p:spPr/>
        <p:txBody>
          <a:bodyPr/>
          <a:lstStyle/>
          <a:p>
            <a:fld id="{981E187B-1C83-4BE8-9789-93CA62E4C070}" type="datetime1">
              <a:rPr lang="fr-FR" smtClean="0"/>
              <a:t>12/10/2023</a:t>
            </a:fld>
            <a:endParaRPr lang="fr-FR"/>
          </a:p>
        </p:txBody>
      </p:sp>
      <p:sp>
        <p:nvSpPr>
          <p:cNvPr id="5" name="Espace réservé du pied de page 4">
            <a:extLst>
              <a:ext uri="{FF2B5EF4-FFF2-40B4-BE49-F238E27FC236}">
                <a16:creationId xmlns:a16="http://schemas.microsoft.com/office/drawing/2014/main" id="{85DD67F8-583E-334E-1013-DA6FF91E16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B79558-C1CC-A939-E5A5-00CE90BB832A}"/>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12928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DFA4-AA5C-0EE4-43C9-91BD8E8920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5EC3BF-B845-0149-FD18-2BC239BE5B0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BA5A36-77DD-4651-D033-71B3715AFF35}"/>
              </a:ext>
            </a:extLst>
          </p:cNvPr>
          <p:cNvSpPr>
            <a:spLocks noGrp="1"/>
          </p:cNvSpPr>
          <p:nvPr>
            <p:ph type="dt" sz="half" idx="10"/>
          </p:nvPr>
        </p:nvSpPr>
        <p:spPr/>
        <p:txBody>
          <a:bodyPr/>
          <a:lstStyle/>
          <a:p>
            <a:fld id="{157BBB94-C726-4B6D-AD14-7C49C60AD2FF}" type="datetime1">
              <a:rPr lang="fr-FR" smtClean="0"/>
              <a:t>12/10/2023</a:t>
            </a:fld>
            <a:endParaRPr lang="fr-FR"/>
          </a:p>
        </p:txBody>
      </p:sp>
      <p:sp>
        <p:nvSpPr>
          <p:cNvPr id="5" name="Espace réservé du pied de page 4">
            <a:extLst>
              <a:ext uri="{FF2B5EF4-FFF2-40B4-BE49-F238E27FC236}">
                <a16:creationId xmlns:a16="http://schemas.microsoft.com/office/drawing/2014/main" id="{B7E3E82A-5AE5-F932-1202-B4641D74B5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83BA69-CBAC-D3C2-8E08-4ABC2A10AE00}"/>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403093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19741-ED8B-8C76-4FEE-6A30300CA08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AE4BAFD-C9EA-9E22-0DE3-63A82C977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5CC741-E6AD-BC22-0F9B-55925D9B7E96}"/>
              </a:ext>
            </a:extLst>
          </p:cNvPr>
          <p:cNvSpPr>
            <a:spLocks noGrp="1"/>
          </p:cNvSpPr>
          <p:nvPr>
            <p:ph type="dt" sz="half" idx="10"/>
          </p:nvPr>
        </p:nvSpPr>
        <p:spPr/>
        <p:txBody>
          <a:bodyPr/>
          <a:lstStyle/>
          <a:p>
            <a:fld id="{8249874F-277A-4D8D-86EF-9BB9095F547E}" type="datetime1">
              <a:rPr lang="fr-FR" smtClean="0"/>
              <a:t>12/10/2023</a:t>
            </a:fld>
            <a:endParaRPr lang="fr-FR"/>
          </a:p>
        </p:txBody>
      </p:sp>
      <p:sp>
        <p:nvSpPr>
          <p:cNvPr id="5" name="Espace réservé du pied de page 4">
            <a:extLst>
              <a:ext uri="{FF2B5EF4-FFF2-40B4-BE49-F238E27FC236}">
                <a16:creationId xmlns:a16="http://schemas.microsoft.com/office/drawing/2014/main" id="{0F318CAA-8BE2-C55E-2356-3765DE60EB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41C008-4E65-C3F0-7BF0-B90762CEC731}"/>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345909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F391C-84C9-5256-4753-A75DC82619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B96A37A-7FF3-E269-EE7D-9D1D0ACAB09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942DF80-3786-CAF3-D549-659F23E6981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5364677-D472-CB10-31FE-5AAEF7B99181}"/>
              </a:ext>
            </a:extLst>
          </p:cNvPr>
          <p:cNvSpPr>
            <a:spLocks noGrp="1"/>
          </p:cNvSpPr>
          <p:nvPr>
            <p:ph type="dt" sz="half" idx="10"/>
          </p:nvPr>
        </p:nvSpPr>
        <p:spPr/>
        <p:txBody>
          <a:bodyPr/>
          <a:lstStyle/>
          <a:p>
            <a:fld id="{68F66010-A36A-48CB-91EA-C413DDE6A629}" type="datetime1">
              <a:rPr lang="fr-FR" smtClean="0"/>
              <a:t>12/10/2023</a:t>
            </a:fld>
            <a:endParaRPr lang="fr-FR"/>
          </a:p>
        </p:txBody>
      </p:sp>
      <p:sp>
        <p:nvSpPr>
          <p:cNvPr id="6" name="Espace réservé du pied de page 5">
            <a:extLst>
              <a:ext uri="{FF2B5EF4-FFF2-40B4-BE49-F238E27FC236}">
                <a16:creationId xmlns:a16="http://schemas.microsoft.com/office/drawing/2014/main" id="{F480132E-9731-8394-B5F1-D2FA090B282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79332C-AA71-1254-6C21-9E0AD6EAA62C}"/>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1884639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46517-38CD-8B64-7689-D469DA1246A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C4CB785-0978-D50F-6404-855ADEA7E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FA0419-F298-B976-6E42-0935E313104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A2C3E88-085F-E7A3-C507-8E54E238E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018158-477B-BC16-C27D-836BDDB8CCE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A114B44-210B-54D8-0BFC-6F9508C8EACE}"/>
              </a:ext>
            </a:extLst>
          </p:cNvPr>
          <p:cNvSpPr>
            <a:spLocks noGrp="1"/>
          </p:cNvSpPr>
          <p:nvPr>
            <p:ph type="dt" sz="half" idx="10"/>
          </p:nvPr>
        </p:nvSpPr>
        <p:spPr/>
        <p:txBody>
          <a:bodyPr/>
          <a:lstStyle/>
          <a:p>
            <a:fld id="{8EDB4675-128B-4591-BA2C-B9E6B7E09B47}" type="datetime1">
              <a:rPr lang="fr-FR" smtClean="0"/>
              <a:t>12/10/2023</a:t>
            </a:fld>
            <a:endParaRPr lang="fr-FR"/>
          </a:p>
        </p:txBody>
      </p:sp>
      <p:sp>
        <p:nvSpPr>
          <p:cNvPr id="8" name="Espace réservé du pied de page 7">
            <a:extLst>
              <a:ext uri="{FF2B5EF4-FFF2-40B4-BE49-F238E27FC236}">
                <a16:creationId xmlns:a16="http://schemas.microsoft.com/office/drawing/2014/main" id="{42FFFB0C-EB8F-D9C4-A063-EA5D701C859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7015BC-0B6C-7B48-AF49-FA83E40D804B}"/>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3777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40A1-0F9D-C6E2-2DD9-6E08534978C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A310916-9A41-0A6A-F934-E24EDD2DFD34}"/>
              </a:ext>
            </a:extLst>
          </p:cNvPr>
          <p:cNvSpPr>
            <a:spLocks noGrp="1"/>
          </p:cNvSpPr>
          <p:nvPr>
            <p:ph type="dt" sz="half" idx="10"/>
          </p:nvPr>
        </p:nvSpPr>
        <p:spPr/>
        <p:txBody>
          <a:bodyPr/>
          <a:lstStyle/>
          <a:p>
            <a:fld id="{6BAA2883-7890-437B-9085-C77AC9B51D76}" type="datetime1">
              <a:rPr lang="fr-FR" smtClean="0"/>
              <a:t>12/10/2023</a:t>
            </a:fld>
            <a:endParaRPr lang="fr-FR"/>
          </a:p>
        </p:txBody>
      </p:sp>
      <p:sp>
        <p:nvSpPr>
          <p:cNvPr id="4" name="Espace réservé du pied de page 3">
            <a:extLst>
              <a:ext uri="{FF2B5EF4-FFF2-40B4-BE49-F238E27FC236}">
                <a16:creationId xmlns:a16="http://schemas.microsoft.com/office/drawing/2014/main" id="{1322510E-B3AC-0C9F-6E3E-BEFCCB04DC4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8823C49-45C4-D472-9B17-A3FEF682565F}"/>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332271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5D675C-CCBC-7A57-D7A3-DB4F3272F37F}"/>
              </a:ext>
            </a:extLst>
          </p:cNvPr>
          <p:cNvSpPr>
            <a:spLocks noGrp="1"/>
          </p:cNvSpPr>
          <p:nvPr>
            <p:ph type="dt" sz="half" idx="10"/>
          </p:nvPr>
        </p:nvSpPr>
        <p:spPr/>
        <p:txBody>
          <a:bodyPr/>
          <a:lstStyle/>
          <a:p>
            <a:fld id="{4B95DBDA-867A-4AD4-8419-6AE0C17E3569}" type="datetime1">
              <a:rPr lang="fr-FR" smtClean="0"/>
              <a:t>12/10/2023</a:t>
            </a:fld>
            <a:endParaRPr lang="fr-FR"/>
          </a:p>
        </p:txBody>
      </p:sp>
      <p:sp>
        <p:nvSpPr>
          <p:cNvPr id="3" name="Espace réservé du pied de page 2">
            <a:extLst>
              <a:ext uri="{FF2B5EF4-FFF2-40B4-BE49-F238E27FC236}">
                <a16:creationId xmlns:a16="http://schemas.microsoft.com/office/drawing/2014/main" id="{85AC8E87-FCCA-1828-53CF-7762B81E400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59C3C28-7665-28AB-8C69-5B86320DBCB4}"/>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223386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88679-6E62-1E8F-5F12-CC11F2F3A9B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EE2451C-5AE6-97E3-042F-F8D48292F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A843932-463E-4D32-ACD4-7262037D6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130D19-3823-69C9-30BB-61233F3148AA}"/>
              </a:ext>
            </a:extLst>
          </p:cNvPr>
          <p:cNvSpPr>
            <a:spLocks noGrp="1"/>
          </p:cNvSpPr>
          <p:nvPr>
            <p:ph type="dt" sz="half" idx="10"/>
          </p:nvPr>
        </p:nvSpPr>
        <p:spPr/>
        <p:txBody>
          <a:bodyPr/>
          <a:lstStyle/>
          <a:p>
            <a:fld id="{70D8C97F-665B-4491-81E6-0496268FEF7C}" type="datetime1">
              <a:rPr lang="fr-FR" smtClean="0"/>
              <a:t>12/10/2023</a:t>
            </a:fld>
            <a:endParaRPr lang="fr-FR"/>
          </a:p>
        </p:txBody>
      </p:sp>
      <p:sp>
        <p:nvSpPr>
          <p:cNvPr id="6" name="Espace réservé du pied de page 5">
            <a:extLst>
              <a:ext uri="{FF2B5EF4-FFF2-40B4-BE49-F238E27FC236}">
                <a16:creationId xmlns:a16="http://schemas.microsoft.com/office/drawing/2014/main" id="{51BB006C-08C6-FA60-329A-9C3C41D2D5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FD05FD-0BF3-8DBF-8040-EF1591B4167D}"/>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424063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AC3F4-992D-A360-DE25-B36EBC2CE6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3D823DF-AAB0-CE14-A4E0-983CB1D5B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B8DB23A-21B5-175C-FA4E-A7277DCB9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B102EF-DA84-6137-9A01-6EE571C13DE1}"/>
              </a:ext>
            </a:extLst>
          </p:cNvPr>
          <p:cNvSpPr>
            <a:spLocks noGrp="1"/>
          </p:cNvSpPr>
          <p:nvPr>
            <p:ph type="dt" sz="half" idx="10"/>
          </p:nvPr>
        </p:nvSpPr>
        <p:spPr/>
        <p:txBody>
          <a:bodyPr/>
          <a:lstStyle/>
          <a:p>
            <a:fld id="{AC72E9E4-37F3-43ED-B9BD-E1E8ECB8EE15}" type="datetime1">
              <a:rPr lang="fr-FR" smtClean="0"/>
              <a:t>12/10/2023</a:t>
            </a:fld>
            <a:endParaRPr lang="fr-FR"/>
          </a:p>
        </p:txBody>
      </p:sp>
      <p:sp>
        <p:nvSpPr>
          <p:cNvPr id="6" name="Espace réservé du pied de page 5">
            <a:extLst>
              <a:ext uri="{FF2B5EF4-FFF2-40B4-BE49-F238E27FC236}">
                <a16:creationId xmlns:a16="http://schemas.microsoft.com/office/drawing/2014/main" id="{F3C27006-057D-C0C3-F703-48B961D0E2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887814-D490-BF17-4B45-A86EC05CA63F}"/>
              </a:ext>
            </a:extLst>
          </p:cNvPr>
          <p:cNvSpPr>
            <a:spLocks noGrp="1"/>
          </p:cNvSpPr>
          <p:nvPr>
            <p:ph type="sldNum" sz="quarter" idx="12"/>
          </p:nvPr>
        </p:nvSpPr>
        <p:spPr/>
        <p:txBody>
          <a:bodyPr/>
          <a:lstStyle/>
          <a:p>
            <a:fld id="{6AB0ADD8-6908-491C-B9AD-0CCC8D5EDBC2}" type="slidenum">
              <a:rPr lang="fr-FR" smtClean="0"/>
              <a:t>‹N°›</a:t>
            </a:fld>
            <a:endParaRPr lang="fr-FR"/>
          </a:p>
        </p:txBody>
      </p:sp>
    </p:spTree>
    <p:extLst>
      <p:ext uri="{BB962C8B-B14F-4D97-AF65-F5344CB8AC3E}">
        <p14:creationId xmlns:p14="http://schemas.microsoft.com/office/powerpoint/2010/main" val="84687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4C78005-E249-D6FE-3D13-96102929B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6E06D8D-2FF7-C9D9-E337-CA2C3390D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F7702D-081E-3BFC-17FB-1EB34034C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BC911-D025-425F-9F76-1A37F896FCCC}" type="datetime1">
              <a:rPr lang="fr-FR" smtClean="0"/>
              <a:t>12/10/2023</a:t>
            </a:fld>
            <a:endParaRPr lang="fr-FR"/>
          </a:p>
        </p:txBody>
      </p:sp>
      <p:sp>
        <p:nvSpPr>
          <p:cNvPr id="5" name="Espace réservé du pied de page 4">
            <a:extLst>
              <a:ext uri="{FF2B5EF4-FFF2-40B4-BE49-F238E27FC236}">
                <a16:creationId xmlns:a16="http://schemas.microsoft.com/office/drawing/2014/main" id="{822BF4EE-AA3D-1384-3AFB-5F6DA9A3E3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18F629A-0AE6-2755-99F9-210314BED1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0ADD8-6908-491C-B9AD-0CCC8D5EDBC2}" type="slidenum">
              <a:rPr lang="fr-FR" smtClean="0"/>
              <a:t>‹N°›</a:t>
            </a:fld>
            <a:endParaRPr lang="fr-FR"/>
          </a:p>
        </p:txBody>
      </p:sp>
    </p:spTree>
    <p:extLst>
      <p:ext uri="{BB962C8B-B14F-4D97-AF65-F5344CB8AC3E}">
        <p14:creationId xmlns:p14="http://schemas.microsoft.com/office/powerpoint/2010/main" val="1024881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5.emf"/><Relationship Id="rId2" Type="http://schemas.openxmlformats.org/officeDocument/2006/relationships/package" Target="../embeddings/Microsoft_Word_Document9.docx"/><Relationship Id="rId1" Type="http://schemas.openxmlformats.org/officeDocument/2006/relationships/slideLayout" Target="../slideLayouts/slideLayout7.xml"/><Relationship Id="rId6" Type="http://schemas.openxmlformats.org/officeDocument/2006/relationships/package" Target="../embeddings/Microsoft_Word_Document11.docx"/><Relationship Id="rId5" Type="http://schemas.openxmlformats.org/officeDocument/2006/relationships/image" Target="../media/image14.emf"/><Relationship Id="rId4" Type="http://schemas.openxmlformats.org/officeDocument/2006/relationships/package" Target="../embeddings/Microsoft_Word_Document10.docx"/></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Word_Document15.docx"/><Relationship Id="rId3" Type="http://schemas.openxmlformats.org/officeDocument/2006/relationships/image" Target="../media/image16.emf"/><Relationship Id="rId7" Type="http://schemas.openxmlformats.org/officeDocument/2006/relationships/image" Target="../media/image18.emf"/><Relationship Id="rId2" Type="http://schemas.openxmlformats.org/officeDocument/2006/relationships/package" Target="../embeddings/Microsoft_Word_Document12.docx"/><Relationship Id="rId1" Type="http://schemas.openxmlformats.org/officeDocument/2006/relationships/slideLayout" Target="../slideLayouts/slideLayout7.xml"/><Relationship Id="rId6" Type="http://schemas.openxmlformats.org/officeDocument/2006/relationships/package" Target="../embeddings/Microsoft_Word_Document14.docx"/><Relationship Id="rId5" Type="http://schemas.openxmlformats.org/officeDocument/2006/relationships/image" Target="../media/image17.emf"/><Relationship Id="rId4" Type="http://schemas.openxmlformats.org/officeDocument/2006/relationships/package" Target="../embeddings/Microsoft_Word_Document13.docx"/><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package" Target="../embeddings/Microsoft_Word_Document16.docx"/><Relationship Id="rId1" Type="http://schemas.openxmlformats.org/officeDocument/2006/relationships/slideLayout" Target="../slideLayouts/slideLayout7.xml"/><Relationship Id="rId6" Type="http://schemas.openxmlformats.org/officeDocument/2006/relationships/package" Target="../embeddings/Microsoft_Word_Document18.docx"/><Relationship Id="rId5" Type="http://schemas.openxmlformats.org/officeDocument/2006/relationships/image" Target="../media/image21.emf"/><Relationship Id="rId4" Type="http://schemas.openxmlformats.org/officeDocument/2006/relationships/package" Target="../embeddings/Microsoft_Word_Document17.docx"/></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Word_Document19.docx"/><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package" Target="../embeddings/Microsoft_Word_Document20.doc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emf"/><Relationship Id="rId2" Type="http://schemas.openxmlformats.org/officeDocument/2006/relationships/package" Target="../embeddings/Microsoft_Word_Document21.docx"/><Relationship Id="rId1" Type="http://schemas.openxmlformats.org/officeDocument/2006/relationships/slideLayout" Target="../slideLayouts/slideLayout7.xml"/><Relationship Id="rId6" Type="http://schemas.openxmlformats.org/officeDocument/2006/relationships/package" Target="../embeddings/Microsoft_Word_Document23.docx"/><Relationship Id="rId5" Type="http://schemas.openxmlformats.org/officeDocument/2006/relationships/image" Target="../media/image26.emf"/><Relationship Id="rId4" Type="http://schemas.openxmlformats.org/officeDocument/2006/relationships/package" Target="../embeddings/Microsoft_Word_Document22.docx"/></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Word_Document27.docx"/><Relationship Id="rId3" Type="http://schemas.openxmlformats.org/officeDocument/2006/relationships/image" Target="../media/image28.emf"/><Relationship Id="rId7" Type="http://schemas.openxmlformats.org/officeDocument/2006/relationships/image" Target="../media/image30.emf"/><Relationship Id="rId2" Type="http://schemas.openxmlformats.org/officeDocument/2006/relationships/package" Target="../embeddings/Microsoft_Word_Document24.docx"/><Relationship Id="rId1" Type="http://schemas.openxmlformats.org/officeDocument/2006/relationships/slideLayout" Target="../slideLayouts/slideLayout7.xml"/><Relationship Id="rId6" Type="http://schemas.openxmlformats.org/officeDocument/2006/relationships/package" Target="../embeddings/Microsoft_Word_Document26.docx"/><Relationship Id="rId11" Type="http://schemas.openxmlformats.org/officeDocument/2006/relationships/image" Target="../media/image32.emf"/><Relationship Id="rId5" Type="http://schemas.openxmlformats.org/officeDocument/2006/relationships/image" Target="../media/image29.emf"/><Relationship Id="rId10" Type="http://schemas.openxmlformats.org/officeDocument/2006/relationships/package" Target="../embeddings/Microsoft_Word_Document28.docx"/><Relationship Id="rId4" Type="http://schemas.openxmlformats.org/officeDocument/2006/relationships/package" Target="../embeddings/Microsoft_Word_Document25.docx"/><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5.emf"/><Relationship Id="rId2" Type="http://schemas.openxmlformats.org/officeDocument/2006/relationships/package" Target="../embeddings/Microsoft_Word_Document29.docx"/><Relationship Id="rId1" Type="http://schemas.openxmlformats.org/officeDocument/2006/relationships/slideLayout" Target="../slideLayouts/slideLayout7.xml"/><Relationship Id="rId6" Type="http://schemas.openxmlformats.org/officeDocument/2006/relationships/package" Target="../embeddings/Microsoft_Word_Document31.docx"/><Relationship Id="rId5" Type="http://schemas.openxmlformats.org/officeDocument/2006/relationships/image" Target="../media/image34.emf"/><Relationship Id="rId4" Type="http://schemas.openxmlformats.org/officeDocument/2006/relationships/package" Target="../embeddings/Microsoft_Word_Document30.docx"/></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emf"/><Relationship Id="rId2" Type="http://schemas.openxmlformats.org/officeDocument/2006/relationships/package" Target="../embeddings/Microsoft_Word_Document32.docx"/><Relationship Id="rId1" Type="http://schemas.openxmlformats.org/officeDocument/2006/relationships/slideLayout" Target="../slideLayouts/slideLayout7.xml"/><Relationship Id="rId6" Type="http://schemas.openxmlformats.org/officeDocument/2006/relationships/package" Target="../embeddings/Microsoft_Word_Document34.docx"/><Relationship Id="rId5" Type="http://schemas.openxmlformats.org/officeDocument/2006/relationships/image" Target="../media/image37.emf"/><Relationship Id="rId4" Type="http://schemas.openxmlformats.org/officeDocument/2006/relationships/package" Target="../embeddings/Microsoft_Word_Document33.doc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Word_Document35.docx"/><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Word_Document36.docx"/><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package" Target="../embeddings/Microsoft_Word_Document37.docx"/></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package" Target="../embeddings/Microsoft_Word_Document38.docx"/><Relationship Id="rId1" Type="http://schemas.openxmlformats.org/officeDocument/2006/relationships/slideLayout" Target="../slideLayouts/slideLayout7.xml"/><Relationship Id="rId6" Type="http://schemas.openxmlformats.org/officeDocument/2006/relationships/package" Target="../embeddings/Microsoft_Word_Document40.docx"/><Relationship Id="rId5" Type="http://schemas.openxmlformats.org/officeDocument/2006/relationships/image" Target="../media/image44.emf"/><Relationship Id="rId4" Type="http://schemas.openxmlformats.org/officeDocument/2006/relationships/package" Target="../embeddings/Microsoft_Word_Document39.docx"/></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8.emf"/><Relationship Id="rId2" Type="http://schemas.openxmlformats.org/officeDocument/2006/relationships/package" Target="../embeddings/Microsoft_Word_Document41.docx"/><Relationship Id="rId1" Type="http://schemas.openxmlformats.org/officeDocument/2006/relationships/slideLayout" Target="../slideLayouts/slideLayout7.xml"/><Relationship Id="rId6" Type="http://schemas.openxmlformats.org/officeDocument/2006/relationships/package" Target="../embeddings/Microsoft_Word_Document43.docx"/><Relationship Id="rId5" Type="http://schemas.openxmlformats.org/officeDocument/2006/relationships/image" Target="../media/image47.emf"/><Relationship Id="rId4" Type="http://schemas.openxmlformats.org/officeDocument/2006/relationships/package" Target="../embeddings/Microsoft_Word_Document42.docx"/></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package" Target="../embeddings/Microsoft_Word_Document44.docx"/><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package" Target="../embeddings/Microsoft_Word_Document45.docx"/></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Word_Document46.docx"/><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package" Target="../embeddings/Microsoft_Word_Document47.docx"/></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Word_Document48.docx"/><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package" Target="../embeddings/Microsoft_Word_Document49.docx"/></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7.emf"/><Relationship Id="rId2" Type="http://schemas.openxmlformats.org/officeDocument/2006/relationships/package" Target="../embeddings/Microsoft_Word_Document50.docx"/><Relationship Id="rId1" Type="http://schemas.openxmlformats.org/officeDocument/2006/relationships/slideLayout" Target="../slideLayouts/slideLayout7.xml"/><Relationship Id="rId6" Type="http://schemas.openxmlformats.org/officeDocument/2006/relationships/package" Target="../embeddings/Microsoft_Word_Document52.docx"/><Relationship Id="rId5" Type="http://schemas.openxmlformats.org/officeDocument/2006/relationships/image" Target="../media/image56.emf"/><Relationship Id="rId4" Type="http://schemas.openxmlformats.org/officeDocument/2006/relationships/package" Target="../embeddings/Microsoft_Word_Document51.doc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0.emf"/><Relationship Id="rId2" Type="http://schemas.openxmlformats.org/officeDocument/2006/relationships/package" Target="../embeddings/Microsoft_Word_Document53.docx"/><Relationship Id="rId1" Type="http://schemas.openxmlformats.org/officeDocument/2006/relationships/slideLayout" Target="../slideLayouts/slideLayout7.xml"/><Relationship Id="rId6" Type="http://schemas.openxmlformats.org/officeDocument/2006/relationships/package" Target="../embeddings/Microsoft_Word_Document55.docx"/><Relationship Id="rId5" Type="http://schemas.openxmlformats.org/officeDocument/2006/relationships/image" Target="../media/image59.emf"/><Relationship Id="rId4" Type="http://schemas.openxmlformats.org/officeDocument/2006/relationships/package" Target="../embeddings/Microsoft_Word_Document54.docx"/></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package" Target="../embeddings/Microsoft_Word_Document56.docx"/><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package" Target="../embeddings/Microsoft_Word_Document57.doc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geoconfluences.ens-lyon.fr/actualites/veille/breves/les-chinatowns-dans-le-monde"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chinatown.paris/histoires/histoire-chinatown-parisien/" TargetMode="External"/><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lescancansroses.over-blog.com/les-pays-d-asie-du-sud-est.html"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fr.wikipedia.org/wiki/Porcelaine" TargetMode="External"/><Relationship Id="rId3" Type="http://schemas.openxmlformats.org/officeDocument/2006/relationships/hyperlink" Target="https://fr.wikipedia.org/" TargetMode="External"/><Relationship Id="rId7" Type="http://schemas.openxmlformats.org/officeDocument/2006/relationships/hyperlink" Target="https://fr.wikipedia.org/wiki/C%C3%A9ramique" TargetMode="External"/><Relationship Id="rId2" Type="http://schemas.openxmlformats.org/officeDocument/2006/relationships/hyperlink" Target="https://chinatown.paris/histoires/histoire-chinatown-parisien/" TargetMode="External"/><Relationship Id="rId1" Type="http://schemas.openxmlformats.org/officeDocument/2006/relationships/slideLayout" Target="../slideLayouts/slideLayout7.xml"/><Relationship Id="rId6" Type="http://schemas.openxmlformats.org/officeDocument/2006/relationships/hyperlink" Target="https://fr.wikipedia.org/wiki/Japon" TargetMode="External"/><Relationship Id="rId5" Type="http://schemas.openxmlformats.org/officeDocument/2006/relationships/hyperlink" Target="https://fr.wikipedia.org/wiki/Statue" TargetMode="External"/><Relationship Id="rId4" Type="http://schemas.openxmlformats.org/officeDocument/2006/relationships/hyperlink" Target="https://fr.wikipedia.org/wiki/Maneki-neko"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fenzise.com/" TargetMode="External"/><Relationship Id="rId7" Type="http://schemas.openxmlformats.org/officeDocument/2006/relationships/image" Target="../media/image71.png"/><Relationship Id="rId2" Type="http://schemas.openxmlformats.org/officeDocument/2006/relationships/hyperlink" Target="http://www.dfscala.com/"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tech.sina.com.cn/" TargetMode="External"/><Relationship Id="rId10" Type="http://schemas.openxmlformats.org/officeDocument/2006/relationships/image" Target="../media/image74.png"/><Relationship Id="rId4" Type="http://schemas.openxmlformats.org/officeDocument/2006/relationships/hyperlink" Target="http://www.myfengshui.com/" TargetMode="External"/><Relationship Id="rId9"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emf"/><Relationship Id="rId2" Type="http://schemas.openxmlformats.org/officeDocument/2006/relationships/package" Target="../embeddings/Microsoft_Word_Document.docx"/><Relationship Id="rId1" Type="http://schemas.openxmlformats.org/officeDocument/2006/relationships/slideLayout" Target="../slideLayouts/slideLayout7.xml"/><Relationship Id="rId6" Type="http://schemas.openxmlformats.org/officeDocument/2006/relationships/package" Target="../embeddings/Microsoft_Word_Document2.docx"/><Relationship Id="rId5" Type="http://schemas.openxmlformats.org/officeDocument/2006/relationships/image" Target="../media/image5.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9.emf"/><Relationship Id="rId2" Type="http://schemas.openxmlformats.org/officeDocument/2006/relationships/package" Target="../embeddings/Microsoft_Word_Document3.docx"/><Relationship Id="rId1" Type="http://schemas.openxmlformats.org/officeDocument/2006/relationships/slideLayout" Target="../slideLayouts/slideLayout7.xml"/><Relationship Id="rId6" Type="http://schemas.openxmlformats.org/officeDocument/2006/relationships/package" Target="../embeddings/Microsoft_Word_Document5.docx"/><Relationship Id="rId5" Type="http://schemas.openxmlformats.org/officeDocument/2006/relationships/image" Target="../media/image8.emf"/><Relationship Id="rId4" Type="http://schemas.openxmlformats.org/officeDocument/2006/relationships/package" Target="../embeddings/Microsoft_Word_Document4.docx"/></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2.emf"/><Relationship Id="rId2" Type="http://schemas.openxmlformats.org/officeDocument/2006/relationships/package" Target="../embeddings/Microsoft_Word_Document6.docx"/><Relationship Id="rId1" Type="http://schemas.openxmlformats.org/officeDocument/2006/relationships/slideLayout" Target="../slideLayouts/slideLayout7.xml"/><Relationship Id="rId6" Type="http://schemas.openxmlformats.org/officeDocument/2006/relationships/package" Target="../embeddings/Microsoft_Word_Document8.docx"/><Relationship Id="rId5" Type="http://schemas.openxmlformats.org/officeDocument/2006/relationships/image" Target="../media/image11.emf"/><Relationship Id="rId4" Type="http://schemas.openxmlformats.org/officeDocument/2006/relationships/package" Target="../embeddings/Microsoft_Word_Document7.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1676400" y="12747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SORTIE PEDAGOGIQUE</a:t>
            </a:r>
          </a:p>
          <a:p>
            <a:pPr algn="l"/>
            <a:r>
              <a:rPr lang="fr-FR" dirty="0">
                <a:solidFill>
                  <a:srgbClr val="C00000"/>
                </a:solidFill>
              </a:rPr>
              <a:t>PARIS 13</a:t>
            </a:r>
            <a:r>
              <a:rPr lang="fr-FR" baseline="30000" dirty="0">
                <a:solidFill>
                  <a:srgbClr val="C00000"/>
                </a:solidFill>
              </a:rPr>
              <a:t>e</a:t>
            </a:r>
            <a:r>
              <a:rPr lang="fr-FR" dirty="0">
                <a:solidFill>
                  <a:srgbClr val="C00000"/>
                </a:solidFill>
              </a:rPr>
              <a:t> </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1676400" y="37544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rgbClr val="002060"/>
                </a:solidFill>
              </a:rPr>
              <a:t>DECOUVRONS UN « QUARTIER CHINOIS »,</a:t>
            </a:r>
          </a:p>
          <a:p>
            <a:pPr algn="l"/>
            <a:r>
              <a:rPr lang="fr-FR" dirty="0">
                <a:solidFill>
                  <a:srgbClr val="002060"/>
                </a:solidFill>
              </a:rPr>
              <a:t>A TRAVERS UNE CHASSE AUX CARACTERES</a:t>
            </a:r>
          </a:p>
        </p:txBody>
      </p:sp>
      <p:pic>
        <p:nvPicPr>
          <p:cNvPr id="6" name="Image 5">
            <a:extLst>
              <a:ext uri="{FF2B5EF4-FFF2-40B4-BE49-F238E27FC236}">
                <a16:creationId xmlns:a16="http://schemas.microsoft.com/office/drawing/2014/main" id="{7BC74373-5223-8B14-479D-8BDA48E4E840}"/>
              </a:ext>
            </a:extLst>
          </p:cNvPr>
          <p:cNvPicPr>
            <a:picLocks noChangeAspect="1"/>
          </p:cNvPicPr>
          <p:nvPr/>
        </p:nvPicPr>
        <p:blipFill>
          <a:blip r:embed="rId2"/>
          <a:stretch>
            <a:fillRect/>
          </a:stretch>
        </p:blipFill>
        <p:spPr>
          <a:xfrm>
            <a:off x="9028590" y="2863935"/>
            <a:ext cx="2822074" cy="3762764"/>
          </a:xfrm>
          <a:prstGeom prst="rect">
            <a:avLst/>
          </a:prstGeom>
        </p:spPr>
      </p:pic>
      <p:pic>
        <p:nvPicPr>
          <p:cNvPr id="7" name="Image 6">
            <a:extLst>
              <a:ext uri="{FF2B5EF4-FFF2-40B4-BE49-F238E27FC236}">
                <a16:creationId xmlns:a16="http://schemas.microsoft.com/office/drawing/2014/main" id="{6DCB2067-4E62-19AE-0E42-03D03B42BCA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154438" y="354744"/>
            <a:ext cx="1868556" cy="1325562"/>
          </a:xfrm>
          <a:prstGeom prst="rect">
            <a:avLst/>
          </a:prstGeom>
        </p:spPr>
      </p:pic>
      <p:sp>
        <p:nvSpPr>
          <p:cNvPr id="2" name="Espace réservé du pied de page 1">
            <a:extLst>
              <a:ext uri="{FF2B5EF4-FFF2-40B4-BE49-F238E27FC236}">
                <a16:creationId xmlns:a16="http://schemas.microsoft.com/office/drawing/2014/main" id="{F57A2E49-5E9F-5622-3F45-AF853A2FE9B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52B216DA-A323-E03C-3614-549E0C44DE2B}"/>
              </a:ext>
            </a:extLst>
          </p:cNvPr>
          <p:cNvSpPr>
            <a:spLocks noGrp="1"/>
          </p:cNvSpPr>
          <p:nvPr>
            <p:ph type="sldNum" sz="quarter" idx="12"/>
          </p:nvPr>
        </p:nvSpPr>
        <p:spPr/>
        <p:txBody>
          <a:bodyPr/>
          <a:lstStyle/>
          <a:p>
            <a:fld id="{6AB0ADD8-6908-491C-B9AD-0CCC8D5EDBC2}" type="slidenum">
              <a:rPr lang="fr-FR" smtClean="0"/>
              <a:t>1</a:t>
            </a:fld>
            <a:endParaRPr lang="fr-FR"/>
          </a:p>
        </p:txBody>
      </p:sp>
    </p:spTree>
    <p:extLst>
      <p:ext uri="{BB962C8B-B14F-4D97-AF65-F5344CB8AC3E}">
        <p14:creationId xmlns:p14="http://schemas.microsoft.com/office/powerpoint/2010/main" val="236430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a:extLst>
              <a:ext uri="{FF2B5EF4-FFF2-40B4-BE49-F238E27FC236}">
                <a16:creationId xmlns:a16="http://schemas.microsoft.com/office/drawing/2014/main" id="{502779D6-40AD-FE3A-861E-AB680151E083}"/>
              </a:ext>
            </a:extLst>
          </p:cNvPr>
          <p:cNvGraphicFramePr>
            <a:graphicFrameLocks noChangeAspect="1"/>
          </p:cNvGraphicFramePr>
          <p:nvPr/>
        </p:nvGraphicFramePr>
        <p:xfrm>
          <a:off x="223976" y="1528624"/>
          <a:ext cx="6008703" cy="2869094"/>
        </p:xfrm>
        <a:graphic>
          <a:graphicData uri="http://schemas.openxmlformats.org/presentationml/2006/ole">
            <mc:AlternateContent xmlns:mc="http://schemas.openxmlformats.org/markup-compatibility/2006">
              <mc:Choice xmlns:v="urn:schemas-microsoft-com:vml" Requires="v">
                <p:oleObj name="Document" r:id="rId2" imgW="5763233" imgH="2753994" progId="Word.Document.12">
                  <p:embed/>
                </p:oleObj>
              </mc:Choice>
              <mc:Fallback>
                <p:oleObj name="Document" r:id="rId2" imgW="5763233" imgH="2753994" progId="Word.Document.12">
                  <p:embed/>
                  <p:pic>
                    <p:nvPicPr>
                      <p:cNvPr id="14" name="Objet 13">
                        <a:extLst>
                          <a:ext uri="{FF2B5EF4-FFF2-40B4-BE49-F238E27FC236}">
                            <a16:creationId xmlns:a16="http://schemas.microsoft.com/office/drawing/2014/main" id="{502779D6-40AD-FE3A-861E-AB680151E083}"/>
                          </a:ext>
                        </a:extLst>
                      </p:cNvPr>
                      <p:cNvPicPr/>
                      <p:nvPr/>
                    </p:nvPicPr>
                    <p:blipFill>
                      <a:blip r:embed="rId3"/>
                      <a:stretch>
                        <a:fillRect/>
                      </a:stretch>
                    </p:blipFill>
                    <p:spPr>
                      <a:xfrm>
                        <a:off x="223976" y="1528624"/>
                        <a:ext cx="6008703" cy="2869094"/>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EBA0CD8-7D03-2E93-608A-75614DE71FA0}"/>
              </a:ext>
            </a:extLst>
          </p:cNvPr>
          <p:cNvSpPr>
            <a:spLocks noGrp="1"/>
          </p:cNvSpPr>
          <p:nvPr>
            <p:ph type="sldNum" sz="quarter" idx="12"/>
          </p:nvPr>
        </p:nvSpPr>
        <p:spPr/>
        <p:txBody>
          <a:bodyPr/>
          <a:lstStyle/>
          <a:p>
            <a:fld id="{6AB0ADD8-6908-491C-B9AD-0CCC8D5EDBC2}" type="slidenum">
              <a:rPr lang="fr-FR" smtClean="0"/>
              <a:t>10</a:t>
            </a:fld>
            <a:endParaRPr lang="fr-FR"/>
          </a:p>
        </p:txBody>
      </p:sp>
      <p:graphicFrame>
        <p:nvGraphicFramePr>
          <p:cNvPr id="5" name="Objet 4">
            <a:extLst>
              <a:ext uri="{FF2B5EF4-FFF2-40B4-BE49-F238E27FC236}">
                <a16:creationId xmlns:a16="http://schemas.microsoft.com/office/drawing/2014/main" id="{B3D0AAFD-40B8-8CFE-85F4-D716CF3CB5ED}"/>
              </a:ext>
            </a:extLst>
          </p:cNvPr>
          <p:cNvGraphicFramePr>
            <a:graphicFrameLocks noChangeAspect="1"/>
          </p:cNvGraphicFramePr>
          <p:nvPr/>
        </p:nvGraphicFramePr>
        <p:xfrm>
          <a:off x="6353175" y="207521"/>
          <a:ext cx="5686425" cy="4000500"/>
        </p:xfrm>
        <a:graphic>
          <a:graphicData uri="http://schemas.openxmlformats.org/presentationml/2006/ole">
            <mc:AlternateContent xmlns:mc="http://schemas.openxmlformats.org/markup-compatibility/2006">
              <mc:Choice xmlns:v="urn:schemas-microsoft-com:vml" Requires="v">
                <p:oleObj name="Document" r:id="rId4" imgW="5763233" imgH="4059351" progId="Word.Document.12">
                  <p:embed/>
                </p:oleObj>
              </mc:Choice>
              <mc:Fallback>
                <p:oleObj name="Document" r:id="rId4" imgW="5763233" imgH="4059351" progId="Word.Document.12">
                  <p:embed/>
                  <p:pic>
                    <p:nvPicPr>
                      <p:cNvPr id="5" name="Objet 4">
                        <a:extLst>
                          <a:ext uri="{FF2B5EF4-FFF2-40B4-BE49-F238E27FC236}">
                            <a16:creationId xmlns:a16="http://schemas.microsoft.com/office/drawing/2014/main" id="{B3D0AAFD-40B8-8CFE-85F4-D716CF3CB5ED}"/>
                          </a:ext>
                        </a:extLst>
                      </p:cNvPr>
                      <p:cNvPicPr/>
                      <p:nvPr/>
                    </p:nvPicPr>
                    <p:blipFill>
                      <a:blip r:embed="rId5"/>
                      <a:stretch>
                        <a:fillRect/>
                      </a:stretch>
                    </p:blipFill>
                    <p:spPr>
                      <a:xfrm>
                        <a:off x="6353175" y="207521"/>
                        <a:ext cx="5686425" cy="4000500"/>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B2ABA3BA-5B4D-2B1A-675C-C68C90FE4168}"/>
              </a:ext>
            </a:extLst>
          </p:cNvPr>
          <p:cNvGraphicFramePr>
            <a:graphicFrameLocks noChangeAspect="1"/>
          </p:cNvGraphicFramePr>
          <p:nvPr/>
        </p:nvGraphicFramePr>
        <p:xfrm>
          <a:off x="6296025" y="4257675"/>
          <a:ext cx="5686425" cy="2343150"/>
        </p:xfrm>
        <a:graphic>
          <a:graphicData uri="http://schemas.openxmlformats.org/presentationml/2006/ole">
            <mc:AlternateContent xmlns:mc="http://schemas.openxmlformats.org/markup-compatibility/2006">
              <mc:Choice xmlns:v="urn:schemas-microsoft-com:vml" Requires="v">
                <p:oleObj name="Document" r:id="rId6" imgW="5763233" imgH="2382475" progId="Word.Document.12">
                  <p:embed/>
                </p:oleObj>
              </mc:Choice>
              <mc:Fallback>
                <p:oleObj name="Document" r:id="rId6" imgW="5763233" imgH="2382475" progId="Word.Document.12">
                  <p:embed/>
                  <p:pic>
                    <p:nvPicPr>
                      <p:cNvPr id="7" name="Objet 6">
                        <a:extLst>
                          <a:ext uri="{FF2B5EF4-FFF2-40B4-BE49-F238E27FC236}">
                            <a16:creationId xmlns:a16="http://schemas.microsoft.com/office/drawing/2014/main" id="{B2ABA3BA-5B4D-2B1A-675C-C68C90FE4168}"/>
                          </a:ext>
                        </a:extLst>
                      </p:cNvPr>
                      <p:cNvPicPr/>
                      <p:nvPr/>
                    </p:nvPicPr>
                    <p:blipFill>
                      <a:blip r:embed="rId7"/>
                      <a:stretch>
                        <a:fillRect/>
                      </a:stretch>
                    </p:blipFill>
                    <p:spPr>
                      <a:xfrm>
                        <a:off x="6296025" y="4257675"/>
                        <a:ext cx="5686425" cy="2343150"/>
                      </a:xfrm>
                      <a:prstGeom prst="rect">
                        <a:avLst/>
                      </a:prstGeom>
                    </p:spPr>
                  </p:pic>
                </p:oleObj>
              </mc:Fallback>
            </mc:AlternateContent>
          </a:graphicData>
        </a:graphic>
      </p:graphicFrame>
    </p:spTree>
    <p:extLst>
      <p:ext uri="{BB962C8B-B14F-4D97-AF65-F5344CB8AC3E}">
        <p14:creationId xmlns:p14="http://schemas.microsoft.com/office/powerpoint/2010/main" val="20312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44A28CB6-6A69-E57C-1780-B49475E988B8}"/>
              </a:ext>
            </a:extLst>
          </p:cNvPr>
          <p:cNvGraphicFramePr>
            <a:graphicFrameLocks noChangeAspect="1"/>
          </p:cNvGraphicFramePr>
          <p:nvPr/>
        </p:nvGraphicFramePr>
        <p:xfrm>
          <a:off x="161925" y="238125"/>
          <a:ext cx="5753100" cy="2752725"/>
        </p:xfrm>
        <a:graphic>
          <a:graphicData uri="http://schemas.openxmlformats.org/presentationml/2006/ole">
            <mc:AlternateContent xmlns:mc="http://schemas.openxmlformats.org/markup-compatibility/2006">
              <mc:Choice xmlns:v="urn:schemas-microsoft-com:vml" Requires="v">
                <p:oleObj name="Document" r:id="rId2" imgW="5763233" imgH="2757594" progId="Word.Document.12">
                  <p:embed/>
                </p:oleObj>
              </mc:Choice>
              <mc:Fallback>
                <p:oleObj name="Document" r:id="rId2" imgW="5763233" imgH="2757594" progId="Word.Document.12">
                  <p:embed/>
                  <p:pic>
                    <p:nvPicPr>
                      <p:cNvPr id="5" name="Objet 4">
                        <a:extLst>
                          <a:ext uri="{FF2B5EF4-FFF2-40B4-BE49-F238E27FC236}">
                            <a16:creationId xmlns:a16="http://schemas.microsoft.com/office/drawing/2014/main" id="{44A28CB6-6A69-E57C-1780-B49475E988B8}"/>
                          </a:ext>
                        </a:extLst>
                      </p:cNvPr>
                      <p:cNvPicPr/>
                      <p:nvPr/>
                    </p:nvPicPr>
                    <p:blipFill>
                      <a:blip r:embed="rId3"/>
                      <a:stretch>
                        <a:fillRect/>
                      </a:stretch>
                    </p:blipFill>
                    <p:spPr>
                      <a:xfrm>
                        <a:off x="161925" y="238125"/>
                        <a:ext cx="5753100" cy="2752725"/>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34790097-6860-AB9E-11EE-90F249D3AE0D}"/>
              </a:ext>
            </a:extLst>
          </p:cNvPr>
          <p:cNvGraphicFramePr>
            <a:graphicFrameLocks noChangeAspect="1"/>
          </p:cNvGraphicFramePr>
          <p:nvPr/>
        </p:nvGraphicFramePr>
        <p:xfrm>
          <a:off x="200025" y="2905125"/>
          <a:ext cx="5610225" cy="3495675"/>
        </p:xfrm>
        <a:graphic>
          <a:graphicData uri="http://schemas.openxmlformats.org/presentationml/2006/ole">
            <mc:AlternateContent xmlns:mc="http://schemas.openxmlformats.org/markup-compatibility/2006">
              <mc:Choice xmlns:v="urn:schemas-microsoft-com:vml" Requires="v">
                <p:oleObj name="Document" r:id="rId4" imgW="5763233" imgH="3592432" progId="Word.Document.12">
                  <p:embed/>
                </p:oleObj>
              </mc:Choice>
              <mc:Fallback>
                <p:oleObj name="Document" r:id="rId4" imgW="5763233" imgH="3592432" progId="Word.Document.12">
                  <p:embed/>
                  <p:pic>
                    <p:nvPicPr>
                      <p:cNvPr id="14" name="Objet 13">
                        <a:extLst>
                          <a:ext uri="{FF2B5EF4-FFF2-40B4-BE49-F238E27FC236}">
                            <a16:creationId xmlns:a16="http://schemas.microsoft.com/office/drawing/2014/main" id="{34790097-6860-AB9E-11EE-90F249D3AE0D}"/>
                          </a:ext>
                        </a:extLst>
                      </p:cNvPr>
                      <p:cNvPicPr/>
                      <p:nvPr/>
                    </p:nvPicPr>
                    <p:blipFill>
                      <a:blip r:embed="rId5"/>
                      <a:stretch>
                        <a:fillRect/>
                      </a:stretch>
                    </p:blipFill>
                    <p:spPr>
                      <a:xfrm>
                        <a:off x="200025" y="2905125"/>
                        <a:ext cx="5610225" cy="3495675"/>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A52B1549-AC8E-9A55-C52F-3E1144F73AF6}"/>
              </a:ext>
            </a:extLst>
          </p:cNvPr>
          <p:cNvSpPr>
            <a:spLocks noGrp="1"/>
          </p:cNvSpPr>
          <p:nvPr>
            <p:ph type="sldNum" sz="quarter" idx="12"/>
          </p:nvPr>
        </p:nvSpPr>
        <p:spPr/>
        <p:txBody>
          <a:bodyPr/>
          <a:lstStyle/>
          <a:p>
            <a:fld id="{6AB0ADD8-6908-491C-B9AD-0CCC8D5EDBC2}" type="slidenum">
              <a:rPr lang="fr-FR" smtClean="0"/>
              <a:t>11</a:t>
            </a:fld>
            <a:endParaRPr lang="fr-FR"/>
          </a:p>
        </p:txBody>
      </p:sp>
      <p:graphicFrame>
        <p:nvGraphicFramePr>
          <p:cNvPr id="6" name="Objet 5">
            <a:extLst>
              <a:ext uri="{FF2B5EF4-FFF2-40B4-BE49-F238E27FC236}">
                <a16:creationId xmlns:a16="http://schemas.microsoft.com/office/drawing/2014/main" id="{3870AD7A-6886-FAF3-97D3-C6EC2F74080C}"/>
              </a:ext>
            </a:extLst>
          </p:cNvPr>
          <p:cNvGraphicFramePr>
            <a:graphicFrameLocks noChangeAspect="1"/>
          </p:cNvGraphicFramePr>
          <p:nvPr/>
        </p:nvGraphicFramePr>
        <p:xfrm>
          <a:off x="6572250" y="752475"/>
          <a:ext cx="5686425" cy="3257550"/>
        </p:xfrm>
        <a:graphic>
          <a:graphicData uri="http://schemas.openxmlformats.org/presentationml/2006/ole">
            <mc:AlternateContent xmlns:mc="http://schemas.openxmlformats.org/markup-compatibility/2006">
              <mc:Choice xmlns:v="urn:schemas-microsoft-com:vml" Requires="v">
                <p:oleObj name="Document" r:id="rId6" imgW="5763233" imgH="3308752" progId="Word.Document.12">
                  <p:embed/>
                </p:oleObj>
              </mc:Choice>
              <mc:Fallback>
                <p:oleObj name="Document" r:id="rId6" imgW="5763233" imgH="3308752" progId="Word.Document.12">
                  <p:embed/>
                  <p:pic>
                    <p:nvPicPr>
                      <p:cNvPr id="6" name="Objet 5">
                        <a:extLst>
                          <a:ext uri="{FF2B5EF4-FFF2-40B4-BE49-F238E27FC236}">
                            <a16:creationId xmlns:a16="http://schemas.microsoft.com/office/drawing/2014/main" id="{3870AD7A-6886-FAF3-97D3-C6EC2F74080C}"/>
                          </a:ext>
                        </a:extLst>
                      </p:cNvPr>
                      <p:cNvPicPr/>
                      <p:nvPr/>
                    </p:nvPicPr>
                    <p:blipFill>
                      <a:blip r:embed="rId7"/>
                      <a:stretch>
                        <a:fillRect/>
                      </a:stretch>
                    </p:blipFill>
                    <p:spPr>
                      <a:xfrm>
                        <a:off x="6572250" y="752475"/>
                        <a:ext cx="5686425" cy="3257550"/>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E21DB307-1C1B-59DB-E772-F93C78428A48}"/>
              </a:ext>
            </a:extLst>
          </p:cNvPr>
          <p:cNvGraphicFramePr>
            <a:graphicFrameLocks noChangeAspect="1"/>
          </p:cNvGraphicFramePr>
          <p:nvPr/>
        </p:nvGraphicFramePr>
        <p:xfrm>
          <a:off x="6815091" y="4114492"/>
          <a:ext cx="4468427" cy="2336232"/>
        </p:xfrm>
        <a:graphic>
          <a:graphicData uri="http://schemas.openxmlformats.org/presentationml/2006/ole">
            <mc:AlternateContent xmlns:mc="http://schemas.openxmlformats.org/markup-compatibility/2006">
              <mc:Choice xmlns:v="urn:schemas-microsoft-com:vml" Requires="v">
                <p:oleObj name="Document" r:id="rId8" imgW="5763233" imgH="3011393" progId="Word.Document.12">
                  <p:embed/>
                </p:oleObj>
              </mc:Choice>
              <mc:Fallback>
                <p:oleObj name="Document" r:id="rId8" imgW="5763233" imgH="3011393" progId="Word.Document.12">
                  <p:embed/>
                  <p:pic>
                    <p:nvPicPr>
                      <p:cNvPr id="7" name="Objet 6">
                        <a:extLst>
                          <a:ext uri="{FF2B5EF4-FFF2-40B4-BE49-F238E27FC236}">
                            <a16:creationId xmlns:a16="http://schemas.microsoft.com/office/drawing/2014/main" id="{E21DB307-1C1B-59DB-E772-F93C78428A48}"/>
                          </a:ext>
                        </a:extLst>
                      </p:cNvPr>
                      <p:cNvPicPr/>
                      <p:nvPr/>
                    </p:nvPicPr>
                    <p:blipFill>
                      <a:blip r:embed="rId9"/>
                      <a:stretch>
                        <a:fillRect/>
                      </a:stretch>
                    </p:blipFill>
                    <p:spPr>
                      <a:xfrm>
                        <a:off x="6815091" y="4114492"/>
                        <a:ext cx="4468427" cy="2336232"/>
                      </a:xfrm>
                      <a:prstGeom prst="rect">
                        <a:avLst/>
                      </a:prstGeom>
                    </p:spPr>
                  </p:pic>
                </p:oleObj>
              </mc:Fallback>
            </mc:AlternateContent>
          </a:graphicData>
        </a:graphic>
      </p:graphicFrame>
    </p:spTree>
    <p:extLst>
      <p:ext uri="{BB962C8B-B14F-4D97-AF65-F5344CB8AC3E}">
        <p14:creationId xmlns:p14="http://schemas.microsoft.com/office/powerpoint/2010/main" val="336563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B7AC533C-3A78-D222-9517-036794ACDDAE}"/>
              </a:ext>
            </a:extLst>
          </p:cNvPr>
          <p:cNvGraphicFramePr>
            <a:graphicFrameLocks noChangeAspect="1"/>
          </p:cNvGraphicFramePr>
          <p:nvPr/>
        </p:nvGraphicFramePr>
        <p:xfrm>
          <a:off x="269752" y="478619"/>
          <a:ext cx="5742777" cy="3002502"/>
        </p:xfrm>
        <a:graphic>
          <a:graphicData uri="http://schemas.openxmlformats.org/presentationml/2006/ole">
            <mc:AlternateContent xmlns:mc="http://schemas.openxmlformats.org/markup-compatibility/2006">
              <mc:Choice xmlns:v="urn:schemas-microsoft-com:vml" Requires="v">
                <p:oleObj name="Document" r:id="rId2" imgW="5763233" imgH="3011393" progId="Word.Document.12">
                  <p:embed/>
                </p:oleObj>
              </mc:Choice>
              <mc:Fallback>
                <p:oleObj name="Document" r:id="rId2" imgW="5763233" imgH="3011393" progId="Word.Document.12">
                  <p:embed/>
                  <p:pic>
                    <p:nvPicPr>
                      <p:cNvPr id="3" name="Objet 2">
                        <a:extLst>
                          <a:ext uri="{FF2B5EF4-FFF2-40B4-BE49-F238E27FC236}">
                            <a16:creationId xmlns:a16="http://schemas.microsoft.com/office/drawing/2014/main" id="{B7AC533C-3A78-D222-9517-036794ACDDAE}"/>
                          </a:ext>
                        </a:extLst>
                      </p:cNvPr>
                      <p:cNvPicPr/>
                      <p:nvPr/>
                    </p:nvPicPr>
                    <p:blipFill>
                      <a:blip r:embed="rId3"/>
                      <a:stretch>
                        <a:fillRect/>
                      </a:stretch>
                    </p:blipFill>
                    <p:spPr>
                      <a:xfrm>
                        <a:off x="269752" y="478619"/>
                        <a:ext cx="5742777" cy="3002502"/>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EE0062BB-C0BD-906B-EB59-3E1C2EE2644C}"/>
              </a:ext>
            </a:extLst>
          </p:cNvPr>
          <p:cNvGraphicFramePr>
            <a:graphicFrameLocks noChangeAspect="1"/>
          </p:cNvGraphicFramePr>
          <p:nvPr/>
        </p:nvGraphicFramePr>
        <p:xfrm>
          <a:off x="259429" y="3148012"/>
          <a:ext cx="5753100" cy="1200150"/>
        </p:xfrm>
        <a:graphic>
          <a:graphicData uri="http://schemas.openxmlformats.org/presentationml/2006/ole">
            <mc:AlternateContent xmlns:mc="http://schemas.openxmlformats.org/markup-compatibility/2006">
              <mc:Choice xmlns:v="urn:schemas-microsoft-com:vml" Requires="v">
                <p:oleObj name="Document" r:id="rId4" imgW="5763233" imgH="1206717" progId="Word.Document.12">
                  <p:embed/>
                </p:oleObj>
              </mc:Choice>
              <mc:Fallback>
                <p:oleObj name="Document" r:id="rId4" imgW="5763233" imgH="1206717" progId="Word.Document.12">
                  <p:embed/>
                  <p:pic>
                    <p:nvPicPr>
                      <p:cNvPr id="7" name="Objet 6">
                        <a:extLst>
                          <a:ext uri="{FF2B5EF4-FFF2-40B4-BE49-F238E27FC236}">
                            <a16:creationId xmlns:a16="http://schemas.microsoft.com/office/drawing/2014/main" id="{EE0062BB-C0BD-906B-EB59-3E1C2EE2644C}"/>
                          </a:ext>
                        </a:extLst>
                      </p:cNvPr>
                      <p:cNvPicPr/>
                      <p:nvPr/>
                    </p:nvPicPr>
                    <p:blipFill>
                      <a:blip r:embed="rId5"/>
                      <a:stretch>
                        <a:fillRect/>
                      </a:stretch>
                    </p:blipFill>
                    <p:spPr>
                      <a:xfrm>
                        <a:off x="259429" y="3148012"/>
                        <a:ext cx="5753100" cy="1200150"/>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67370C62-5B32-E78E-F3A0-7081BB95F427}"/>
              </a:ext>
            </a:extLst>
          </p:cNvPr>
          <p:cNvGraphicFramePr>
            <a:graphicFrameLocks noChangeAspect="1"/>
          </p:cNvGraphicFramePr>
          <p:nvPr/>
        </p:nvGraphicFramePr>
        <p:xfrm>
          <a:off x="6353175" y="390525"/>
          <a:ext cx="5686425" cy="5514975"/>
        </p:xfrm>
        <a:graphic>
          <a:graphicData uri="http://schemas.openxmlformats.org/presentationml/2006/ole">
            <mc:AlternateContent xmlns:mc="http://schemas.openxmlformats.org/markup-compatibility/2006">
              <mc:Choice xmlns:v="urn:schemas-microsoft-com:vml" Requires="v">
                <p:oleObj name="Document" r:id="rId6" imgW="5763233" imgH="5588267" progId="Word.Document.12">
                  <p:embed/>
                </p:oleObj>
              </mc:Choice>
              <mc:Fallback>
                <p:oleObj name="Document" r:id="rId6" imgW="5763233" imgH="5588267" progId="Word.Document.12">
                  <p:embed/>
                  <p:pic>
                    <p:nvPicPr>
                      <p:cNvPr id="9" name="Objet 8">
                        <a:extLst>
                          <a:ext uri="{FF2B5EF4-FFF2-40B4-BE49-F238E27FC236}">
                            <a16:creationId xmlns:a16="http://schemas.microsoft.com/office/drawing/2014/main" id="{67370C62-5B32-E78E-F3A0-7081BB95F427}"/>
                          </a:ext>
                        </a:extLst>
                      </p:cNvPr>
                      <p:cNvPicPr/>
                      <p:nvPr/>
                    </p:nvPicPr>
                    <p:blipFill>
                      <a:blip r:embed="rId7"/>
                      <a:stretch>
                        <a:fillRect/>
                      </a:stretch>
                    </p:blipFill>
                    <p:spPr>
                      <a:xfrm>
                        <a:off x="6353175" y="390525"/>
                        <a:ext cx="5686425" cy="5514975"/>
                      </a:xfrm>
                      <a:prstGeom prst="rect">
                        <a:avLst/>
                      </a:prstGeom>
                    </p:spPr>
                  </p:pic>
                </p:oleObj>
              </mc:Fallback>
            </mc:AlternateContent>
          </a:graphicData>
        </a:graphic>
      </p:graphicFrame>
      <p:sp>
        <p:nvSpPr>
          <p:cNvPr id="6" name="Espace réservé du numéro de diapositive 5">
            <a:extLst>
              <a:ext uri="{FF2B5EF4-FFF2-40B4-BE49-F238E27FC236}">
                <a16:creationId xmlns:a16="http://schemas.microsoft.com/office/drawing/2014/main" id="{4752D454-E546-9C4D-3606-2F71758AF862}"/>
              </a:ext>
            </a:extLst>
          </p:cNvPr>
          <p:cNvSpPr>
            <a:spLocks noGrp="1"/>
          </p:cNvSpPr>
          <p:nvPr>
            <p:ph type="sldNum" sz="quarter" idx="12"/>
          </p:nvPr>
        </p:nvSpPr>
        <p:spPr/>
        <p:txBody>
          <a:bodyPr/>
          <a:lstStyle/>
          <a:p>
            <a:fld id="{6AB0ADD8-6908-491C-B9AD-0CCC8D5EDBC2}" type="slidenum">
              <a:rPr lang="fr-FR" smtClean="0"/>
              <a:t>12</a:t>
            </a:fld>
            <a:endParaRPr lang="fr-FR"/>
          </a:p>
        </p:txBody>
      </p:sp>
      <p:sp>
        <p:nvSpPr>
          <p:cNvPr id="2" name="ZoneTexte 1">
            <a:extLst>
              <a:ext uri="{FF2B5EF4-FFF2-40B4-BE49-F238E27FC236}">
                <a16:creationId xmlns:a16="http://schemas.microsoft.com/office/drawing/2014/main" id="{8E5EF7B7-1EB2-D31B-65B9-DF19BE64DDF2}"/>
              </a:ext>
            </a:extLst>
          </p:cNvPr>
          <p:cNvSpPr txBox="1"/>
          <p:nvPr/>
        </p:nvSpPr>
        <p:spPr>
          <a:xfrm>
            <a:off x="269752" y="4980963"/>
            <a:ext cx="5417958" cy="1261884"/>
          </a:xfrm>
          <a:prstGeom prst="rect">
            <a:avLst/>
          </a:prstGeom>
          <a:noFill/>
        </p:spPr>
        <p:txBody>
          <a:bodyPr wrap="none" rtlCol="0">
            <a:spAutoFit/>
          </a:bodyPr>
          <a:lstStyle/>
          <a:p>
            <a:r>
              <a:rPr lang="fr-FR" sz="1400" dirty="0">
                <a:effectLst/>
                <a:latin typeface="+mj-lt"/>
                <a:ea typeface="DengXian" panose="02010600030101010101" pitchFamily="2" charset="-122"/>
              </a:rPr>
              <a:t>(</a:t>
            </a:r>
            <a:r>
              <a:rPr lang="fr-FR" sz="2000" b="1" dirty="0">
                <a:solidFill>
                  <a:srgbClr val="FF0000"/>
                </a:solidFill>
                <a:effectLst/>
                <a:latin typeface="+mj-lt"/>
                <a:ea typeface="DengXian" panose="02010600030101010101" pitchFamily="2" charset="-122"/>
              </a:rPr>
              <a:t>!!!</a:t>
            </a:r>
            <a:r>
              <a:rPr lang="fr-FR" sz="1400" b="1" dirty="0">
                <a:solidFill>
                  <a:srgbClr val="FF0000"/>
                </a:solidFill>
                <a:effectLst/>
                <a:latin typeface="+mj-lt"/>
                <a:ea typeface="DengXian" panose="02010600030101010101" pitchFamily="2" charset="-122"/>
              </a:rPr>
              <a:t> Si </a:t>
            </a:r>
            <a:r>
              <a:rPr lang="fr-FR" sz="1400" b="1" dirty="0">
                <a:solidFill>
                  <a:srgbClr val="FF0000"/>
                </a:solidFill>
                <a:latin typeface="+mj-lt"/>
              </a:rPr>
              <a:t>tu ne disposes plus que de 15 mn </a:t>
            </a:r>
            <a:r>
              <a:rPr lang="fr-FR" sz="1400" dirty="0">
                <a:solidFill>
                  <a:srgbClr val="FF0000"/>
                </a:solidFill>
                <a:latin typeface="+mj-lt"/>
              </a:rPr>
              <a:t>environ pour finir la promenade</a:t>
            </a:r>
            <a:r>
              <a:rPr lang="fr-FR" sz="1400" dirty="0">
                <a:latin typeface="+mj-lt"/>
              </a:rPr>
              <a:t>,</a:t>
            </a:r>
            <a:br>
              <a:rPr lang="fr-FR" sz="1400" dirty="0">
                <a:latin typeface="+mj-lt"/>
              </a:rPr>
            </a:br>
            <a:r>
              <a:rPr lang="fr-FR" sz="1400" dirty="0">
                <a:latin typeface="+mj-lt"/>
              </a:rPr>
              <a:t>alors </a:t>
            </a:r>
            <a:r>
              <a:rPr lang="fr-FR" sz="1400" u="sng" dirty="0">
                <a:latin typeface="+mj-lt"/>
              </a:rPr>
              <a:t>saute</a:t>
            </a:r>
            <a:r>
              <a:rPr lang="fr-FR" sz="1400" dirty="0">
                <a:solidFill>
                  <a:srgbClr val="C00000"/>
                </a:solidFill>
                <a:latin typeface="+mj-lt"/>
              </a:rPr>
              <a:t> l’étape 17 </a:t>
            </a:r>
            <a:r>
              <a:rPr lang="fr-FR" sz="1400" dirty="0">
                <a:latin typeface="+mj-lt"/>
              </a:rPr>
              <a:t>et </a:t>
            </a:r>
            <a:r>
              <a:rPr lang="fr-FR" sz="1400" u="sng" dirty="0">
                <a:latin typeface="+mj-lt"/>
                <a:ea typeface="DengXian" panose="02010600030101010101" pitchFamily="2" charset="-122"/>
              </a:rPr>
              <a:t>passe directement </a:t>
            </a:r>
            <a:r>
              <a:rPr lang="fr-FR" sz="1400" dirty="0">
                <a:latin typeface="+mj-lt"/>
                <a:ea typeface="DengXian" panose="02010600030101010101" pitchFamily="2" charset="-122"/>
              </a:rPr>
              <a:t>à </a:t>
            </a:r>
            <a:r>
              <a:rPr lang="fr-FR" sz="1400" b="1" dirty="0">
                <a:solidFill>
                  <a:srgbClr val="C00000"/>
                </a:solidFill>
                <a:latin typeface="+mj-lt"/>
                <a:ea typeface="DengXian" panose="02010600030101010101" pitchFamily="2" charset="-122"/>
              </a:rPr>
              <a:t>l’étape 18 </a:t>
            </a:r>
            <a:r>
              <a:rPr lang="fr-FR" sz="1400" dirty="0">
                <a:latin typeface="+mj-lt"/>
                <a:ea typeface="DengXian" panose="02010600030101010101" pitchFamily="2" charset="-122"/>
              </a:rPr>
              <a:t>: </a:t>
            </a:r>
          </a:p>
          <a:p>
            <a:r>
              <a:rPr lang="fr-FR" sz="1400" dirty="0">
                <a:effectLst/>
                <a:latin typeface="+mj-lt"/>
                <a:ea typeface="DengXian" panose="02010600030101010101" pitchFamily="2" charset="-122"/>
              </a:rPr>
              <a:t>en sortant de la cour du </a:t>
            </a:r>
            <a:r>
              <a:rPr lang="fr-FR" sz="1400" dirty="0">
                <a:effectLst/>
                <a:highlight>
                  <a:srgbClr val="00FFFF"/>
                </a:highlight>
                <a:latin typeface="+mj-lt"/>
                <a:ea typeface="DengXian" panose="02010600030101010101" pitchFamily="2" charset="-122"/>
              </a:rPr>
              <a:t>Supermarché Tang</a:t>
            </a:r>
            <a:r>
              <a:rPr lang="fr-FR" sz="1400" dirty="0">
                <a:effectLst/>
                <a:latin typeface="+mj-lt"/>
                <a:ea typeface="DengXian" panose="02010600030101010101" pitchFamily="2" charset="-122"/>
              </a:rPr>
              <a:t>, prends à droite et </a:t>
            </a:r>
            <a:br>
              <a:rPr lang="fr-FR" sz="1400" dirty="0">
                <a:effectLst/>
                <a:latin typeface="+mj-lt"/>
                <a:ea typeface="DengXian" panose="02010600030101010101" pitchFamily="2" charset="-122"/>
              </a:rPr>
            </a:br>
            <a:r>
              <a:rPr lang="fr-FR" sz="1400" dirty="0">
                <a:effectLst/>
                <a:latin typeface="+mj-lt"/>
                <a:ea typeface="DengXian" panose="02010600030101010101" pitchFamily="2" charset="-122"/>
              </a:rPr>
              <a:t>descends </a:t>
            </a:r>
            <a:r>
              <a:rPr lang="fr-FR" sz="1400" dirty="0">
                <a:effectLst/>
                <a:highlight>
                  <a:srgbClr val="D3D3D3"/>
                </a:highlight>
                <a:latin typeface="+mj-lt"/>
                <a:ea typeface="DengXian" panose="02010600030101010101" pitchFamily="2" charset="-122"/>
              </a:rPr>
              <a:t>l’Avenue d’Ivry</a:t>
            </a:r>
            <a:r>
              <a:rPr lang="fr-FR" sz="1400" dirty="0">
                <a:effectLst/>
                <a:latin typeface="+mj-lt"/>
                <a:ea typeface="DengXian" panose="02010600030101010101" pitchFamily="2" charset="-122"/>
              </a:rPr>
              <a:t>. Tu découvres alors  sur le même trottoir</a:t>
            </a:r>
            <a:br>
              <a:rPr lang="fr-FR" sz="1400" dirty="0">
                <a:effectLst/>
                <a:latin typeface="+mj-lt"/>
                <a:ea typeface="DengXian" panose="02010600030101010101" pitchFamily="2" charset="-122"/>
              </a:rPr>
            </a:br>
            <a:r>
              <a:rPr lang="fr-FR" sz="1400" dirty="0">
                <a:effectLst/>
                <a:latin typeface="+mj-lt"/>
                <a:ea typeface="DengXian" panose="02010600030101010101" pitchFamily="2" charset="-122"/>
              </a:rPr>
              <a:t>la </a:t>
            </a:r>
            <a:r>
              <a:rPr lang="fr-FR" sz="1400" dirty="0">
                <a:effectLst/>
                <a:highlight>
                  <a:srgbClr val="00FFFF"/>
                </a:highlight>
                <a:latin typeface="+mj-lt"/>
                <a:ea typeface="DengXian" panose="02010600030101010101" pitchFamily="2" charset="-122"/>
              </a:rPr>
              <a:t>Fontaine Wallace</a:t>
            </a:r>
            <a:r>
              <a:rPr lang="fr-FR" sz="1400" dirty="0">
                <a:effectLst/>
                <a:latin typeface="+mj-lt"/>
                <a:ea typeface="DengXian" panose="02010600030101010101" pitchFamily="2" charset="-122"/>
              </a:rPr>
              <a:t>).</a:t>
            </a:r>
          </a:p>
        </p:txBody>
      </p:sp>
    </p:spTree>
    <p:extLst>
      <p:ext uri="{BB962C8B-B14F-4D97-AF65-F5344CB8AC3E}">
        <p14:creationId xmlns:p14="http://schemas.microsoft.com/office/powerpoint/2010/main" val="108138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97574C49-5E0C-F601-3B32-584FCEA5E774}"/>
              </a:ext>
            </a:extLst>
          </p:cNvPr>
          <p:cNvGraphicFramePr>
            <a:graphicFrameLocks noChangeAspect="1"/>
          </p:cNvGraphicFramePr>
          <p:nvPr/>
        </p:nvGraphicFramePr>
        <p:xfrm>
          <a:off x="314325" y="2809875"/>
          <a:ext cx="5895975" cy="3362325"/>
        </p:xfrm>
        <a:graphic>
          <a:graphicData uri="http://schemas.openxmlformats.org/presentationml/2006/ole">
            <mc:AlternateContent xmlns:mc="http://schemas.openxmlformats.org/markup-compatibility/2006">
              <mc:Choice xmlns:v="urn:schemas-microsoft-com:vml" Requires="v">
                <p:oleObj name="Document" r:id="rId2" imgW="5763233" imgH="3284272" progId="Word.Document.12">
                  <p:embed/>
                </p:oleObj>
              </mc:Choice>
              <mc:Fallback>
                <p:oleObj name="Document" r:id="rId2" imgW="5763233" imgH="3284272" progId="Word.Document.12">
                  <p:embed/>
                  <p:pic>
                    <p:nvPicPr>
                      <p:cNvPr id="6" name="Objet 5">
                        <a:extLst>
                          <a:ext uri="{FF2B5EF4-FFF2-40B4-BE49-F238E27FC236}">
                            <a16:creationId xmlns:a16="http://schemas.microsoft.com/office/drawing/2014/main" id="{97574C49-5E0C-F601-3B32-584FCEA5E774}"/>
                          </a:ext>
                        </a:extLst>
                      </p:cNvPr>
                      <p:cNvPicPr/>
                      <p:nvPr/>
                    </p:nvPicPr>
                    <p:blipFill>
                      <a:blip r:embed="rId3"/>
                      <a:stretch>
                        <a:fillRect/>
                      </a:stretch>
                    </p:blipFill>
                    <p:spPr>
                      <a:xfrm>
                        <a:off x="314325" y="2809875"/>
                        <a:ext cx="5895975" cy="33623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4ADAEF73-DAE4-41D2-F12C-9B4142E5C0E6}"/>
              </a:ext>
            </a:extLst>
          </p:cNvPr>
          <p:cNvGraphicFramePr>
            <a:graphicFrameLocks noChangeAspect="1"/>
          </p:cNvGraphicFramePr>
          <p:nvPr/>
        </p:nvGraphicFramePr>
        <p:xfrm>
          <a:off x="6271057" y="1056997"/>
          <a:ext cx="6000006" cy="1748346"/>
        </p:xfrm>
        <a:graphic>
          <a:graphicData uri="http://schemas.openxmlformats.org/presentationml/2006/ole">
            <mc:AlternateContent xmlns:mc="http://schemas.openxmlformats.org/markup-compatibility/2006">
              <mc:Choice xmlns:v="urn:schemas-microsoft-com:vml" Requires="v">
                <p:oleObj name="Document" r:id="rId4" imgW="5763233" imgH="1678316" progId="Word.Document.12">
                  <p:embed/>
                </p:oleObj>
              </mc:Choice>
              <mc:Fallback>
                <p:oleObj name="Document" r:id="rId4" imgW="5763233" imgH="1678316" progId="Word.Document.12">
                  <p:embed/>
                  <p:pic>
                    <p:nvPicPr>
                      <p:cNvPr id="8" name="Objet 7">
                        <a:extLst>
                          <a:ext uri="{FF2B5EF4-FFF2-40B4-BE49-F238E27FC236}">
                            <a16:creationId xmlns:a16="http://schemas.microsoft.com/office/drawing/2014/main" id="{4ADAEF73-DAE4-41D2-F12C-9B4142E5C0E6}"/>
                          </a:ext>
                        </a:extLst>
                      </p:cNvPr>
                      <p:cNvPicPr/>
                      <p:nvPr/>
                    </p:nvPicPr>
                    <p:blipFill>
                      <a:blip r:embed="rId5"/>
                      <a:stretch>
                        <a:fillRect/>
                      </a:stretch>
                    </p:blipFill>
                    <p:spPr>
                      <a:xfrm>
                        <a:off x="6271057" y="1056997"/>
                        <a:ext cx="6000006" cy="1748346"/>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7061EF86-E056-98B4-C9B1-3935C2683E40}"/>
              </a:ext>
            </a:extLst>
          </p:cNvPr>
          <p:cNvSpPr>
            <a:spLocks noGrp="1"/>
          </p:cNvSpPr>
          <p:nvPr>
            <p:ph type="sldNum" sz="quarter" idx="12"/>
          </p:nvPr>
        </p:nvSpPr>
        <p:spPr/>
        <p:txBody>
          <a:bodyPr/>
          <a:lstStyle/>
          <a:p>
            <a:fld id="{6AB0ADD8-6908-491C-B9AD-0CCC8D5EDBC2}" type="slidenum">
              <a:rPr lang="fr-FR" smtClean="0"/>
              <a:t>13</a:t>
            </a:fld>
            <a:endParaRPr lang="fr-FR"/>
          </a:p>
        </p:txBody>
      </p:sp>
      <p:sp>
        <p:nvSpPr>
          <p:cNvPr id="3" name="ZoneTexte 2">
            <a:extLst>
              <a:ext uri="{FF2B5EF4-FFF2-40B4-BE49-F238E27FC236}">
                <a16:creationId xmlns:a16="http://schemas.microsoft.com/office/drawing/2014/main" id="{65CEC36F-1AAA-57C6-BEDA-75D22A6F3FDD}"/>
              </a:ext>
            </a:extLst>
          </p:cNvPr>
          <p:cNvSpPr txBox="1"/>
          <p:nvPr/>
        </p:nvSpPr>
        <p:spPr>
          <a:xfrm>
            <a:off x="806274" y="1056997"/>
            <a:ext cx="3945375" cy="830997"/>
          </a:xfrm>
          <a:prstGeom prst="rect">
            <a:avLst/>
          </a:prstGeom>
          <a:noFill/>
        </p:spPr>
        <p:txBody>
          <a:bodyPr wrap="none" rtlCol="0">
            <a:spAutoFit/>
          </a:bodyPr>
          <a:lstStyle/>
          <a:p>
            <a:pPr algn="ctr"/>
            <a:endParaRPr lang="fr-FR" sz="1600" dirty="0">
              <a:effectLst/>
              <a:latin typeface="+mj-lt"/>
              <a:ea typeface="DengXian" panose="02010600030101010101" pitchFamily="2" charset="-122"/>
            </a:endParaRPr>
          </a:p>
          <a:p>
            <a:pPr algn="ctr"/>
            <a:r>
              <a:rPr lang="fr-FR" sz="1600" dirty="0">
                <a:latin typeface="+mj-lt"/>
              </a:rPr>
              <a:t>Si tu as réalisé </a:t>
            </a:r>
            <a:r>
              <a:rPr lang="fr-FR" sz="1600" dirty="0">
                <a:solidFill>
                  <a:srgbClr val="C00000"/>
                </a:solidFill>
                <a:latin typeface="+mj-lt"/>
              </a:rPr>
              <a:t>l’étape 17, </a:t>
            </a:r>
          </a:p>
          <a:p>
            <a:pPr algn="ctr"/>
            <a:r>
              <a:rPr lang="fr-FR" sz="1600" dirty="0">
                <a:latin typeface="+mj-lt"/>
              </a:rPr>
              <a:t>alors poursuis ton chemin sur </a:t>
            </a:r>
            <a:r>
              <a:rPr lang="fr-FR" sz="1600" dirty="0">
                <a:highlight>
                  <a:srgbClr val="C0C0C0"/>
                </a:highlight>
                <a:latin typeface="+mj-lt"/>
              </a:rPr>
              <a:t>l’Avenue d’Ivry .</a:t>
            </a:r>
          </a:p>
        </p:txBody>
      </p:sp>
    </p:spTree>
    <p:extLst>
      <p:ext uri="{BB962C8B-B14F-4D97-AF65-F5344CB8AC3E}">
        <p14:creationId xmlns:p14="http://schemas.microsoft.com/office/powerpoint/2010/main" val="403547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788631" y="1722269"/>
            <a:ext cx="11027547" cy="1212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CHASSE AUX CARACTERES CHINOIS</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3986813" y="3141555"/>
            <a:ext cx="4218373" cy="7820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600" dirty="0">
                <a:solidFill>
                  <a:srgbClr val="00B0F0"/>
                </a:solidFill>
              </a:rPr>
              <a:t>PARCOURS B</a:t>
            </a:r>
          </a:p>
        </p:txBody>
      </p:sp>
      <p:sp>
        <p:nvSpPr>
          <p:cNvPr id="2" name="Espace réservé du pied de page 1">
            <a:extLst>
              <a:ext uri="{FF2B5EF4-FFF2-40B4-BE49-F238E27FC236}">
                <a16:creationId xmlns:a16="http://schemas.microsoft.com/office/drawing/2014/main" id="{F1594983-7F5F-D3C6-0E3C-E4F45C29F1C4}"/>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DF4688D2-E8C5-9724-253F-BFF3B6BEF8C8}"/>
              </a:ext>
            </a:extLst>
          </p:cNvPr>
          <p:cNvSpPr>
            <a:spLocks noGrp="1"/>
          </p:cNvSpPr>
          <p:nvPr>
            <p:ph type="sldNum" sz="quarter" idx="12"/>
          </p:nvPr>
        </p:nvSpPr>
        <p:spPr/>
        <p:txBody>
          <a:bodyPr/>
          <a:lstStyle/>
          <a:p>
            <a:fld id="{6AB0ADD8-6908-491C-B9AD-0CCC8D5EDBC2}" type="slidenum">
              <a:rPr lang="fr-FR" smtClean="0"/>
              <a:t>14</a:t>
            </a:fld>
            <a:endParaRPr lang="fr-FR"/>
          </a:p>
        </p:txBody>
      </p:sp>
    </p:spTree>
    <p:extLst>
      <p:ext uri="{BB962C8B-B14F-4D97-AF65-F5344CB8AC3E}">
        <p14:creationId xmlns:p14="http://schemas.microsoft.com/office/powerpoint/2010/main" val="2860639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794181" y="4290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002060"/>
                </a:solidFill>
              </a:rPr>
              <a:t>CHASSE AUX CARACTERES CHINOIS</a:t>
            </a:r>
            <a:br>
              <a:rPr lang="fr-FR" b="1" dirty="0">
                <a:solidFill>
                  <a:srgbClr val="002060"/>
                </a:solidFill>
              </a:rPr>
            </a:br>
            <a:r>
              <a:rPr lang="fr-FR" sz="3200" b="1" dirty="0">
                <a:solidFill>
                  <a:srgbClr val="00B0F0"/>
                </a:solidFill>
              </a:rPr>
              <a:t>PETIT CODE POUR TE GUIDER TOUT AU LONG DU PARCOURS B</a:t>
            </a:r>
            <a:endParaRPr lang="fr-FR" sz="3200" dirty="0">
              <a:solidFill>
                <a:srgbClr val="00B0F0"/>
              </a:solidFill>
            </a:endParaRPr>
          </a:p>
        </p:txBody>
      </p:sp>
      <p:sp>
        <p:nvSpPr>
          <p:cNvPr id="8" name="Rectangle 5">
            <a:extLst>
              <a:ext uri="{FF2B5EF4-FFF2-40B4-BE49-F238E27FC236}">
                <a16:creationId xmlns:a16="http://schemas.microsoft.com/office/drawing/2014/main" id="{CECF8CFA-CAF6-F07A-B0CA-1BD404EC7FF6}"/>
              </a:ext>
            </a:extLst>
          </p:cNvPr>
          <p:cNvSpPr>
            <a:spLocks noChangeArrowheads="1"/>
          </p:cNvSpPr>
          <p:nvPr/>
        </p:nvSpPr>
        <p:spPr bwMode="auto">
          <a:xfrm>
            <a:off x="838199" y="1816999"/>
            <a:ext cx="10764916"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1800" dirty="0">
                <a:solidFill>
                  <a:srgbClr val="C00000"/>
                </a:solidFill>
                <a:effectLst/>
                <a:latin typeface="Comic Sans MS" panose="030F0702030302020204" pitchFamily="66" charset="0"/>
                <a:ea typeface="DengXian" panose="02010600030101010101" pitchFamily="2" charset="-122"/>
                <a:cs typeface="Calibri Light" panose="020F0302020204030204" pitchFamily="34" charset="0"/>
              </a:rPr>
              <a:t>EN ROUGE ET MAJUSCULE : </a:t>
            </a:r>
            <a:r>
              <a:rPr lang="fr-FR" dirty="0">
                <a:solidFill>
                  <a:srgbClr val="C00000"/>
                </a:solidFill>
                <a:latin typeface="Comic Sans MS" panose="030F0702030302020204" pitchFamily="66" charset="0"/>
                <a:ea typeface="DengXian" panose="02010600030101010101" pitchFamily="2" charset="-122"/>
                <a:cs typeface="Calibri Light" panose="020F0302020204030204" pitchFamily="34" charset="0"/>
              </a:rPr>
              <a:t>LES ETAPES NUMEROTEES DE TON PARCOURS</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rPr>
              <a:t>En gris, noms des rues ou adresses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00FFFF"/>
                </a:highlight>
                <a:latin typeface="+mj-lt"/>
                <a:ea typeface="DengXian" panose="02010600030101010101" pitchFamily="2" charset="-122"/>
                <a:cs typeface="Calibri Light" panose="020F0302020204030204" pitchFamily="34" charset="0"/>
              </a:rPr>
              <a:t>En bleu clair, nom de lieux (restaurants, boutiques,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00FFFF"/>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rPr>
              <a:t>En orange italique : petit repère culturel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i="1" dirty="0">
                <a:solidFill>
                  <a:srgbClr val="ED7D31"/>
                </a:solidFill>
                <a:latin typeface="+mj-lt"/>
                <a:ea typeface="DengXian" panose="02010600030101010101" pitchFamily="2" charset="-122"/>
                <a:cs typeface="Calibri Light" panose="020F0302020204030204" pitchFamily="34" charset="0"/>
              </a:rPr>
              <a:t>               </a:t>
            </a:r>
            <a:r>
              <a:rPr kumimoji="0" lang="fr-FR" altLang="fr-FR" sz="2400" b="1"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Là où tu verras ce symbole</a:t>
            </a:r>
            <a:r>
              <a:rPr kumimoji="0" lang="fr-FR" altLang="fr-FR" sz="2400" b="0"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 il faudra prendre une photographie du groupe devant le lieu de l’étape !!</a:t>
            </a:r>
            <a:endParaRPr kumimoji="0" lang="fr-FR" altLang="fr-FR"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latin typeface="+mj-lt"/>
            </a:endParaRPr>
          </a:p>
        </p:txBody>
      </p:sp>
      <p:pic>
        <p:nvPicPr>
          <p:cNvPr id="1028" name="Image 20">
            <a:extLst>
              <a:ext uri="{FF2B5EF4-FFF2-40B4-BE49-F238E27FC236}">
                <a16:creationId xmlns:a16="http://schemas.microsoft.com/office/drawing/2014/main" id="{C39AD3FE-429C-12C9-678A-8D7553640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38" y="4508957"/>
            <a:ext cx="754063" cy="6318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a:extLst>
              <a:ext uri="{FF2B5EF4-FFF2-40B4-BE49-F238E27FC236}">
                <a16:creationId xmlns:a16="http://schemas.microsoft.com/office/drawing/2014/main" id="{653119AA-1D42-3F50-E9C6-8FA3F8EED4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9939022-726B-C734-5F36-2AD84D903EED}"/>
              </a:ext>
            </a:extLst>
          </p:cNvPr>
          <p:cNvSpPr>
            <a:spLocks noGrp="1"/>
          </p:cNvSpPr>
          <p:nvPr>
            <p:ph type="sldNum" sz="quarter" idx="12"/>
          </p:nvPr>
        </p:nvSpPr>
        <p:spPr/>
        <p:txBody>
          <a:bodyPr/>
          <a:lstStyle/>
          <a:p>
            <a:fld id="{6AB0ADD8-6908-491C-B9AD-0CCC8D5EDBC2}" type="slidenum">
              <a:rPr lang="fr-FR" smtClean="0"/>
              <a:t>15</a:t>
            </a:fld>
            <a:endParaRPr lang="fr-FR"/>
          </a:p>
        </p:txBody>
      </p:sp>
    </p:spTree>
    <p:extLst>
      <p:ext uri="{BB962C8B-B14F-4D97-AF65-F5344CB8AC3E}">
        <p14:creationId xmlns:p14="http://schemas.microsoft.com/office/powerpoint/2010/main" val="129409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92B0CFC-CA66-216F-CB8B-5FE29B4441FD}"/>
              </a:ext>
            </a:extLst>
          </p:cNvPr>
          <p:cNvSpPr>
            <a:spLocks noGrp="1"/>
          </p:cNvSpPr>
          <p:nvPr>
            <p:ph type="sldNum" sz="quarter" idx="12"/>
          </p:nvPr>
        </p:nvSpPr>
        <p:spPr/>
        <p:txBody>
          <a:bodyPr/>
          <a:lstStyle/>
          <a:p>
            <a:fld id="{6AB0ADD8-6908-491C-B9AD-0CCC8D5EDBC2}" type="slidenum">
              <a:rPr lang="fr-FR" smtClean="0"/>
              <a:t>16</a:t>
            </a:fld>
            <a:endParaRPr lang="fr-FR"/>
          </a:p>
        </p:txBody>
      </p:sp>
      <p:sp>
        <p:nvSpPr>
          <p:cNvPr id="6" name="ZoneTexte 5">
            <a:extLst>
              <a:ext uri="{FF2B5EF4-FFF2-40B4-BE49-F238E27FC236}">
                <a16:creationId xmlns:a16="http://schemas.microsoft.com/office/drawing/2014/main" id="{BE603D39-DCBC-AAAF-D491-F9D1344AB5A6}"/>
              </a:ext>
            </a:extLst>
          </p:cNvPr>
          <p:cNvSpPr txBox="1"/>
          <p:nvPr/>
        </p:nvSpPr>
        <p:spPr>
          <a:xfrm>
            <a:off x="59807" y="215788"/>
            <a:ext cx="5946243" cy="1637436"/>
          </a:xfrm>
          <a:prstGeom prst="rect">
            <a:avLst/>
          </a:prstGeom>
          <a:noFill/>
        </p:spPr>
        <p:txBody>
          <a:bodyPr wrap="none" rtlCol="0">
            <a:spAutoFit/>
          </a:bodyPr>
          <a:lstStyle/>
          <a:p>
            <a:pPr>
              <a:lnSpc>
                <a:spcPct val="107000"/>
              </a:lnSpc>
              <a:spcAft>
                <a:spcPts val="800"/>
              </a:spcAft>
            </a:pPr>
            <a:r>
              <a:rPr lang="fr-FR" sz="1800" dirty="0">
                <a:solidFill>
                  <a:srgbClr val="00B0F0"/>
                </a:solidFill>
                <a:effectLst/>
                <a:latin typeface="Comic Sans MS" panose="030F0702030302020204" pitchFamily="66" charset="0"/>
                <a:ea typeface="DengXian" panose="02010600030101010101" pitchFamily="2" charset="-122"/>
                <a:cs typeface="Calibri Light" panose="020F0302020204030204" pitchFamily="34" charset="0"/>
              </a:rPr>
              <a:t>PARCOURS B</a:t>
            </a:r>
          </a:p>
          <a:p>
            <a:pPr>
              <a:lnSpc>
                <a:spcPct val="107000"/>
              </a:lnSpc>
              <a:spcAft>
                <a:spcPts val="800"/>
              </a:spcAft>
            </a:pPr>
            <a:r>
              <a:rPr lang="fr-FR" dirty="0">
                <a:solidFill>
                  <a:srgbClr val="00B0F0"/>
                </a:solidFill>
                <a:latin typeface="Comic Sans MS" panose="030F0702030302020204" pitchFamily="66" charset="0"/>
                <a:ea typeface="DengXian" panose="02010600030101010101" pitchFamily="2" charset="-122"/>
                <a:cs typeface="Calibri Light" panose="020F0302020204030204" pitchFamily="34" charset="0"/>
              </a:rPr>
              <a:t>DEPART :</a:t>
            </a:r>
            <a:endParaRPr lang="fr-FR" sz="1800" dirty="0">
              <a:solidFill>
                <a:srgbClr val="00B0F0"/>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fr-FR" dirty="0">
                <a:highlight>
                  <a:srgbClr val="D3D3D3"/>
                </a:highlight>
                <a:latin typeface="Calibri Light" panose="020F0302020204030204" pitchFamily="34" charset="0"/>
                <a:ea typeface="DengXian" panose="02010600030101010101" pitchFamily="2" charset="-122"/>
                <a:cs typeface="Times New Roman" panose="02020603050405020304" pitchFamily="18" charset="0"/>
              </a:rPr>
              <a:t>E</a:t>
            </a:r>
            <a: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ntrée de la galerie marchande </a:t>
            </a:r>
            <a:r>
              <a:rPr lang="fr-FR" sz="14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a:t>
            </a:r>
            <a:r>
              <a:rPr lang="fr-FR" sz="1400" dirty="0">
                <a:effectLst/>
                <a:highlight>
                  <a:srgbClr val="00FFFF"/>
                </a:highlight>
                <a:latin typeface="Calibri Light" panose="020F0302020204030204" pitchFamily="34" charset="0"/>
                <a:ea typeface="DengXian" panose="02010600030101010101" pitchFamily="2" charset="-122"/>
                <a:cs typeface="Times New Roman" panose="02020603050405020304" pitchFamily="18" charset="0"/>
              </a:rPr>
              <a:t>Centre commercial Oslo/Olympiades</a:t>
            </a:r>
            <a:r>
              <a:rPr lang="fr-FR" sz="14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 </a:t>
            </a:r>
            <a:br>
              <a:rPr lang="fr-FR" sz="14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br>
            <a:r>
              <a:rPr lang="fr-FR" sz="14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44 avenue d’Ivry) </a:t>
            </a: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à laquelle on accède par un escalier roulant intérieur montant </a:t>
            </a:r>
            <a:br>
              <a:rPr lang="fr-FR" sz="1400" dirty="0">
                <a:effectLst/>
                <a:latin typeface="Calibri Light" panose="020F0302020204030204" pitchFamily="34" charset="0"/>
                <a:ea typeface="DengXian" panose="02010600030101010101" pitchFamily="2" charset="-122"/>
                <a:cs typeface="Times New Roman" panose="02020603050405020304" pitchFamily="18" charset="0"/>
              </a:rPr>
            </a:b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repère : un petit supermarché Tang Frères  se situe en bas à droite de l’escalier roulant</a:t>
            </a: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 </a:t>
            </a:r>
            <a:endParaRPr lang="fr-FR" sz="1400" dirty="0"/>
          </a:p>
        </p:txBody>
      </p:sp>
      <p:graphicFrame>
        <p:nvGraphicFramePr>
          <p:cNvPr id="2" name="Objet 1">
            <a:extLst>
              <a:ext uri="{FF2B5EF4-FFF2-40B4-BE49-F238E27FC236}">
                <a16:creationId xmlns:a16="http://schemas.microsoft.com/office/drawing/2014/main" id="{8D5A82A9-3EAB-3E8A-B943-AAAF68EF3EC9}"/>
              </a:ext>
            </a:extLst>
          </p:cNvPr>
          <p:cNvGraphicFramePr>
            <a:graphicFrameLocks noChangeAspect="1"/>
          </p:cNvGraphicFramePr>
          <p:nvPr/>
        </p:nvGraphicFramePr>
        <p:xfrm>
          <a:off x="6038851" y="561975"/>
          <a:ext cx="5984328" cy="2037539"/>
        </p:xfrm>
        <a:graphic>
          <a:graphicData uri="http://schemas.openxmlformats.org/presentationml/2006/ole">
            <mc:AlternateContent xmlns:mc="http://schemas.openxmlformats.org/markup-compatibility/2006">
              <mc:Choice xmlns:v="urn:schemas-microsoft-com:vml" Requires="v">
                <p:oleObj name="Document" r:id="rId2" imgW="5763233" imgH="1963796" progId="Word.Document.12">
                  <p:embed/>
                </p:oleObj>
              </mc:Choice>
              <mc:Fallback>
                <p:oleObj name="Document" r:id="rId2" imgW="5763233" imgH="1963796" progId="Word.Document.12">
                  <p:embed/>
                  <p:pic>
                    <p:nvPicPr>
                      <p:cNvPr id="2" name="Objet 1">
                        <a:extLst>
                          <a:ext uri="{FF2B5EF4-FFF2-40B4-BE49-F238E27FC236}">
                            <a16:creationId xmlns:a16="http://schemas.microsoft.com/office/drawing/2014/main" id="{8D5A82A9-3EAB-3E8A-B943-AAAF68EF3EC9}"/>
                          </a:ext>
                        </a:extLst>
                      </p:cNvPr>
                      <p:cNvPicPr/>
                      <p:nvPr/>
                    </p:nvPicPr>
                    <p:blipFill>
                      <a:blip r:embed="rId3"/>
                      <a:stretch>
                        <a:fillRect/>
                      </a:stretch>
                    </p:blipFill>
                    <p:spPr>
                      <a:xfrm>
                        <a:off x="6038851" y="561975"/>
                        <a:ext cx="5984328" cy="2037539"/>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2C7EBF9E-17BA-2C8E-495E-395930BB6FCB}"/>
              </a:ext>
            </a:extLst>
          </p:cNvPr>
          <p:cNvGraphicFramePr>
            <a:graphicFrameLocks noChangeAspect="1"/>
          </p:cNvGraphicFramePr>
          <p:nvPr/>
        </p:nvGraphicFramePr>
        <p:xfrm>
          <a:off x="150093" y="2162175"/>
          <a:ext cx="5765672" cy="4389545"/>
        </p:xfrm>
        <a:graphic>
          <a:graphicData uri="http://schemas.openxmlformats.org/presentationml/2006/ole">
            <mc:AlternateContent xmlns:mc="http://schemas.openxmlformats.org/markup-compatibility/2006">
              <mc:Choice xmlns:v="urn:schemas-microsoft-com:vml" Requires="v">
                <p:oleObj name="Document" r:id="rId4" imgW="5763233" imgH="4389470" progId="Word.Document.12">
                  <p:embed/>
                </p:oleObj>
              </mc:Choice>
              <mc:Fallback>
                <p:oleObj name="Document" r:id="rId4" imgW="5763233" imgH="4389470" progId="Word.Document.12">
                  <p:embed/>
                  <p:pic>
                    <p:nvPicPr>
                      <p:cNvPr id="5" name="Objet 4">
                        <a:extLst>
                          <a:ext uri="{FF2B5EF4-FFF2-40B4-BE49-F238E27FC236}">
                            <a16:creationId xmlns:a16="http://schemas.microsoft.com/office/drawing/2014/main" id="{2C7EBF9E-17BA-2C8E-495E-395930BB6FCB}"/>
                          </a:ext>
                        </a:extLst>
                      </p:cNvPr>
                      <p:cNvPicPr/>
                      <p:nvPr/>
                    </p:nvPicPr>
                    <p:blipFill>
                      <a:blip r:embed="rId5"/>
                      <a:stretch>
                        <a:fillRect/>
                      </a:stretch>
                    </p:blipFill>
                    <p:spPr>
                      <a:xfrm>
                        <a:off x="150093" y="2162175"/>
                        <a:ext cx="5765672" cy="438954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8A12BF5B-8940-BB60-2CE1-1FC7D9DA2818}"/>
              </a:ext>
            </a:extLst>
          </p:cNvPr>
          <p:cNvGraphicFramePr>
            <a:graphicFrameLocks noChangeAspect="1"/>
          </p:cNvGraphicFramePr>
          <p:nvPr/>
        </p:nvGraphicFramePr>
        <p:xfrm>
          <a:off x="6075748" y="2162175"/>
          <a:ext cx="5984328" cy="2763774"/>
        </p:xfrm>
        <a:graphic>
          <a:graphicData uri="http://schemas.openxmlformats.org/presentationml/2006/ole">
            <mc:AlternateContent xmlns:mc="http://schemas.openxmlformats.org/markup-compatibility/2006">
              <mc:Choice xmlns:v="urn:schemas-microsoft-com:vml" Requires="v">
                <p:oleObj name="Document" r:id="rId6" imgW="5763233" imgH="2660754" progId="Word.Document.12">
                  <p:embed/>
                </p:oleObj>
              </mc:Choice>
              <mc:Fallback>
                <p:oleObj name="Document" r:id="rId6" imgW="5763233" imgH="2660754" progId="Word.Document.12">
                  <p:embed/>
                  <p:pic>
                    <p:nvPicPr>
                      <p:cNvPr id="8" name="Objet 7">
                        <a:extLst>
                          <a:ext uri="{FF2B5EF4-FFF2-40B4-BE49-F238E27FC236}">
                            <a16:creationId xmlns:a16="http://schemas.microsoft.com/office/drawing/2014/main" id="{8A12BF5B-8940-BB60-2CE1-1FC7D9DA2818}"/>
                          </a:ext>
                        </a:extLst>
                      </p:cNvPr>
                      <p:cNvPicPr/>
                      <p:nvPr/>
                    </p:nvPicPr>
                    <p:blipFill>
                      <a:blip r:embed="rId7"/>
                      <a:stretch>
                        <a:fillRect/>
                      </a:stretch>
                    </p:blipFill>
                    <p:spPr>
                      <a:xfrm>
                        <a:off x="6075748" y="2162175"/>
                        <a:ext cx="5984328" cy="2763774"/>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E676D779-6B86-FFCE-40B4-3538FD04F24D}"/>
              </a:ext>
            </a:extLst>
          </p:cNvPr>
          <p:cNvSpPr/>
          <p:nvPr/>
        </p:nvSpPr>
        <p:spPr>
          <a:xfrm>
            <a:off x="10732687" y="2946993"/>
            <a:ext cx="768350" cy="85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DengXia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3945068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a:extLst>
              <a:ext uri="{FF2B5EF4-FFF2-40B4-BE49-F238E27FC236}">
                <a16:creationId xmlns:a16="http://schemas.microsoft.com/office/drawing/2014/main" id="{316BC4B7-056C-C25F-705A-F20D0A71546B}"/>
              </a:ext>
            </a:extLst>
          </p:cNvPr>
          <p:cNvGraphicFramePr>
            <a:graphicFrameLocks noChangeAspect="1"/>
          </p:cNvGraphicFramePr>
          <p:nvPr/>
        </p:nvGraphicFramePr>
        <p:xfrm>
          <a:off x="333375" y="476250"/>
          <a:ext cx="5686425" cy="2428875"/>
        </p:xfrm>
        <a:graphic>
          <a:graphicData uri="http://schemas.openxmlformats.org/presentationml/2006/ole">
            <mc:AlternateContent xmlns:mc="http://schemas.openxmlformats.org/markup-compatibility/2006">
              <mc:Choice xmlns:v="urn:schemas-microsoft-com:vml" Requires="v">
                <p:oleObj name="Document" r:id="rId2" imgW="5763233" imgH="2468514" progId="Word.Document.12">
                  <p:embed/>
                </p:oleObj>
              </mc:Choice>
              <mc:Fallback>
                <p:oleObj name="Document" r:id="rId2" imgW="5763233" imgH="2468514" progId="Word.Document.12">
                  <p:embed/>
                  <p:pic>
                    <p:nvPicPr>
                      <p:cNvPr id="10" name="Objet 9">
                        <a:extLst>
                          <a:ext uri="{FF2B5EF4-FFF2-40B4-BE49-F238E27FC236}">
                            <a16:creationId xmlns:a16="http://schemas.microsoft.com/office/drawing/2014/main" id="{316BC4B7-056C-C25F-705A-F20D0A71546B}"/>
                          </a:ext>
                        </a:extLst>
                      </p:cNvPr>
                      <p:cNvPicPr/>
                      <p:nvPr/>
                    </p:nvPicPr>
                    <p:blipFill>
                      <a:blip r:embed="rId3"/>
                      <a:stretch>
                        <a:fillRect/>
                      </a:stretch>
                    </p:blipFill>
                    <p:spPr>
                      <a:xfrm>
                        <a:off x="333375" y="476250"/>
                        <a:ext cx="5686425" cy="2428875"/>
                      </a:xfrm>
                      <a:prstGeom prst="rect">
                        <a:avLst/>
                      </a:prstGeom>
                    </p:spPr>
                  </p:pic>
                </p:oleObj>
              </mc:Fallback>
            </mc:AlternateContent>
          </a:graphicData>
        </a:graphic>
      </p:graphicFrame>
      <p:graphicFrame>
        <p:nvGraphicFramePr>
          <p:cNvPr id="11" name="Objet 10">
            <a:extLst>
              <a:ext uri="{FF2B5EF4-FFF2-40B4-BE49-F238E27FC236}">
                <a16:creationId xmlns:a16="http://schemas.microsoft.com/office/drawing/2014/main" id="{094BBB93-AAC4-683B-225E-D10D01EC0547}"/>
              </a:ext>
            </a:extLst>
          </p:cNvPr>
          <p:cNvGraphicFramePr>
            <a:graphicFrameLocks noChangeAspect="1"/>
          </p:cNvGraphicFramePr>
          <p:nvPr/>
        </p:nvGraphicFramePr>
        <p:xfrm>
          <a:off x="371475" y="1657350"/>
          <a:ext cx="5829619" cy="1771650"/>
        </p:xfrm>
        <a:graphic>
          <a:graphicData uri="http://schemas.openxmlformats.org/presentationml/2006/ole">
            <mc:AlternateContent xmlns:mc="http://schemas.openxmlformats.org/markup-compatibility/2006">
              <mc:Choice xmlns:v="urn:schemas-microsoft-com:vml" Requires="v">
                <p:oleObj name="Document" r:id="rId4" imgW="5763233" imgH="1751396" progId="Word.Document.12">
                  <p:embed/>
                </p:oleObj>
              </mc:Choice>
              <mc:Fallback>
                <p:oleObj name="Document" r:id="rId4" imgW="5763233" imgH="1751396" progId="Word.Document.12">
                  <p:embed/>
                  <p:pic>
                    <p:nvPicPr>
                      <p:cNvPr id="11" name="Objet 10">
                        <a:extLst>
                          <a:ext uri="{FF2B5EF4-FFF2-40B4-BE49-F238E27FC236}">
                            <a16:creationId xmlns:a16="http://schemas.microsoft.com/office/drawing/2014/main" id="{094BBB93-AAC4-683B-225E-D10D01EC0547}"/>
                          </a:ext>
                        </a:extLst>
                      </p:cNvPr>
                      <p:cNvPicPr/>
                      <p:nvPr/>
                    </p:nvPicPr>
                    <p:blipFill>
                      <a:blip r:embed="rId5"/>
                      <a:stretch>
                        <a:fillRect/>
                      </a:stretch>
                    </p:blipFill>
                    <p:spPr>
                      <a:xfrm>
                        <a:off x="371475" y="1657350"/>
                        <a:ext cx="5829619" cy="1771650"/>
                      </a:xfrm>
                      <a:prstGeom prst="rect">
                        <a:avLst/>
                      </a:prstGeom>
                    </p:spPr>
                  </p:pic>
                </p:oleObj>
              </mc:Fallback>
            </mc:AlternateContent>
          </a:graphicData>
        </a:graphic>
      </p:graphicFrame>
      <p:graphicFrame>
        <p:nvGraphicFramePr>
          <p:cNvPr id="12" name="Objet 11">
            <a:extLst>
              <a:ext uri="{FF2B5EF4-FFF2-40B4-BE49-F238E27FC236}">
                <a16:creationId xmlns:a16="http://schemas.microsoft.com/office/drawing/2014/main" id="{519D2BCE-C936-2513-46E2-EAD27C95D82E}"/>
              </a:ext>
            </a:extLst>
          </p:cNvPr>
          <p:cNvGraphicFramePr>
            <a:graphicFrameLocks noChangeAspect="1"/>
          </p:cNvGraphicFramePr>
          <p:nvPr/>
        </p:nvGraphicFramePr>
        <p:xfrm>
          <a:off x="333375" y="3629025"/>
          <a:ext cx="5753100" cy="2714625"/>
        </p:xfrm>
        <a:graphic>
          <a:graphicData uri="http://schemas.openxmlformats.org/presentationml/2006/ole">
            <mc:AlternateContent xmlns:mc="http://schemas.openxmlformats.org/markup-compatibility/2006">
              <mc:Choice xmlns:v="urn:schemas-microsoft-com:vml" Requires="v">
                <p:oleObj name="Document" r:id="rId6" imgW="5763233" imgH="2720154" progId="Word.Document.12">
                  <p:embed/>
                </p:oleObj>
              </mc:Choice>
              <mc:Fallback>
                <p:oleObj name="Document" r:id="rId6" imgW="5763233" imgH="2720154" progId="Word.Document.12">
                  <p:embed/>
                  <p:pic>
                    <p:nvPicPr>
                      <p:cNvPr id="12" name="Objet 11">
                        <a:extLst>
                          <a:ext uri="{FF2B5EF4-FFF2-40B4-BE49-F238E27FC236}">
                            <a16:creationId xmlns:a16="http://schemas.microsoft.com/office/drawing/2014/main" id="{519D2BCE-C936-2513-46E2-EAD27C95D82E}"/>
                          </a:ext>
                        </a:extLst>
                      </p:cNvPr>
                      <p:cNvPicPr/>
                      <p:nvPr/>
                    </p:nvPicPr>
                    <p:blipFill>
                      <a:blip r:embed="rId7"/>
                      <a:stretch>
                        <a:fillRect/>
                      </a:stretch>
                    </p:blipFill>
                    <p:spPr>
                      <a:xfrm>
                        <a:off x="333375" y="3629025"/>
                        <a:ext cx="5753100" cy="2714625"/>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E932FED5-1B82-B8CA-1252-25B9E1743C02}"/>
              </a:ext>
            </a:extLst>
          </p:cNvPr>
          <p:cNvGraphicFramePr>
            <a:graphicFrameLocks noChangeAspect="1"/>
          </p:cNvGraphicFramePr>
          <p:nvPr/>
        </p:nvGraphicFramePr>
        <p:xfrm>
          <a:off x="6057900" y="1133475"/>
          <a:ext cx="5919107" cy="1771650"/>
        </p:xfrm>
        <a:graphic>
          <a:graphicData uri="http://schemas.openxmlformats.org/presentationml/2006/ole">
            <mc:AlternateContent xmlns:mc="http://schemas.openxmlformats.org/markup-compatibility/2006">
              <mc:Choice xmlns:v="urn:schemas-microsoft-com:vml" Requires="v">
                <p:oleObj name="Document" r:id="rId8" imgW="5763233" imgH="1727636" progId="Word.Document.12">
                  <p:embed/>
                </p:oleObj>
              </mc:Choice>
              <mc:Fallback>
                <p:oleObj name="Document" r:id="rId8" imgW="5763233" imgH="1727636" progId="Word.Document.12">
                  <p:embed/>
                  <p:pic>
                    <p:nvPicPr>
                      <p:cNvPr id="13" name="Objet 12">
                        <a:extLst>
                          <a:ext uri="{FF2B5EF4-FFF2-40B4-BE49-F238E27FC236}">
                            <a16:creationId xmlns:a16="http://schemas.microsoft.com/office/drawing/2014/main" id="{E932FED5-1B82-B8CA-1252-25B9E1743C02}"/>
                          </a:ext>
                        </a:extLst>
                      </p:cNvPr>
                      <p:cNvPicPr/>
                      <p:nvPr/>
                    </p:nvPicPr>
                    <p:blipFill>
                      <a:blip r:embed="rId9"/>
                      <a:stretch>
                        <a:fillRect/>
                      </a:stretch>
                    </p:blipFill>
                    <p:spPr>
                      <a:xfrm>
                        <a:off x="6057900" y="1133475"/>
                        <a:ext cx="5919107" cy="1771650"/>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81A6E2E4-A89F-332A-F715-CA674972429A}"/>
              </a:ext>
            </a:extLst>
          </p:cNvPr>
          <p:cNvSpPr>
            <a:spLocks noGrp="1"/>
          </p:cNvSpPr>
          <p:nvPr>
            <p:ph type="sldNum" sz="quarter" idx="12"/>
          </p:nvPr>
        </p:nvSpPr>
        <p:spPr/>
        <p:txBody>
          <a:bodyPr/>
          <a:lstStyle/>
          <a:p>
            <a:fld id="{6AB0ADD8-6908-491C-B9AD-0CCC8D5EDBC2}" type="slidenum">
              <a:rPr lang="fr-FR" smtClean="0"/>
              <a:t>17</a:t>
            </a:fld>
            <a:endParaRPr lang="fr-FR"/>
          </a:p>
        </p:txBody>
      </p:sp>
      <p:graphicFrame>
        <p:nvGraphicFramePr>
          <p:cNvPr id="7" name="Objet 6">
            <a:extLst>
              <a:ext uri="{FF2B5EF4-FFF2-40B4-BE49-F238E27FC236}">
                <a16:creationId xmlns:a16="http://schemas.microsoft.com/office/drawing/2014/main" id="{E9243DB8-607B-7AB0-8512-CA71D41496DE}"/>
              </a:ext>
            </a:extLst>
          </p:cNvPr>
          <p:cNvGraphicFramePr>
            <a:graphicFrameLocks noChangeAspect="1"/>
          </p:cNvGraphicFramePr>
          <p:nvPr/>
        </p:nvGraphicFramePr>
        <p:xfrm>
          <a:off x="6057901" y="3162300"/>
          <a:ext cx="5955374" cy="3559175"/>
        </p:xfrm>
        <a:graphic>
          <a:graphicData uri="http://schemas.openxmlformats.org/presentationml/2006/ole">
            <mc:AlternateContent xmlns:mc="http://schemas.openxmlformats.org/markup-compatibility/2006">
              <mc:Choice xmlns:v="urn:schemas-microsoft-com:vml" Requires="v">
                <p:oleObj name="Document" r:id="rId10" imgW="5763233" imgH="3445912" progId="Word.Document.12">
                  <p:embed/>
                </p:oleObj>
              </mc:Choice>
              <mc:Fallback>
                <p:oleObj name="Document" r:id="rId10" imgW="5763233" imgH="3445912" progId="Word.Document.12">
                  <p:embed/>
                  <p:pic>
                    <p:nvPicPr>
                      <p:cNvPr id="7" name="Objet 6">
                        <a:extLst>
                          <a:ext uri="{FF2B5EF4-FFF2-40B4-BE49-F238E27FC236}">
                            <a16:creationId xmlns:a16="http://schemas.microsoft.com/office/drawing/2014/main" id="{E9243DB8-607B-7AB0-8512-CA71D41496DE}"/>
                          </a:ext>
                        </a:extLst>
                      </p:cNvPr>
                      <p:cNvPicPr/>
                      <p:nvPr/>
                    </p:nvPicPr>
                    <p:blipFill>
                      <a:blip r:embed="rId11"/>
                      <a:stretch>
                        <a:fillRect/>
                      </a:stretch>
                    </p:blipFill>
                    <p:spPr>
                      <a:xfrm>
                        <a:off x="6057901" y="3162300"/>
                        <a:ext cx="5955374" cy="3559175"/>
                      </a:xfrm>
                      <a:prstGeom prst="rect">
                        <a:avLst/>
                      </a:prstGeom>
                    </p:spPr>
                  </p:pic>
                </p:oleObj>
              </mc:Fallback>
            </mc:AlternateContent>
          </a:graphicData>
        </a:graphic>
      </p:graphicFrame>
    </p:spTree>
    <p:extLst>
      <p:ext uri="{BB962C8B-B14F-4D97-AF65-F5344CB8AC3E}">
        <p14:creationId xmlns:p14="http://schemas.microsoft.com/office/powerpoint/2010/main" val="947411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a:extLst>
              <a:ext uri="{FF2B5EF4-FFF2-40B4-BE49-F238E27FC236}">
                <a16:creationId xmlns:a16="http://schemas.microsoft.com/office/drawing/2014/main" id="{EE0062BB-C0BD-906B-EB59-3E1C2EE2644C}"/>
              </a:ext>
            </a:extLst>
          </p:cNvPr>
          <p:cNvGraphicFramePr>
            <a:graphicFrameLocks noChangeAspect="1"/>
          </p:cNvGraphicFramePr>
          <p:nvPr/>
        </p:nvGraphicFramePr>
        <p:xfrm>
          <a:off x="247649" y="419100"/>
          <a:ext cx="5749022" cy="2483898"/>
        </p:xfrm>
        <a:graphic>
          <a:graphicData uri="http://schemas.openxmlformats.org/presentationml/2006/ole">
            <mc:AlternateContent xmlns:mc="http://schemas.openxmlformats.org/markup-compatibility/2006">
              <mc:Choice xmlns:v="urn:schemas-microsoft-com:vml" Requires="v">
                <p:oleObj name="Document" r:id="rId2" imgW="5763233" imgH="2495154" progId="Word.Document.12">
                  <p:embed/>
                </p:oleObj>
              </mc:Choice>
              <mc:Fallback>
                <p:oleObj name="Document" r:id="rId2" imgW="5763233" imgH="2495154" progId="Word.Document.12">
                  <p:embed/>
                  <p:pic>
                    <p:nvPicPr>
                      <p:cNvPr id="7" name="Objet 6">
                        <a:extLst>
                          <a:ext uri="{FF2B5EF4-FFF2-40B4-BE49-F238E27FC236}">
                            <a16:creationId xmlns:a16="http://schemas.microsoft.com/office/drawing/2014/main" id="{EE0062BB-C0BD-906B-EB59-3E1C2EE2644C}"/>
                          </a:ext>
                        </a:extLst>
                      </p:cNvPr>
                      <p:cNvPicPr/>
                      <p:nvPr/>
                    </p:nvPicPr>
                    <p:blipFill>
                      <a:blip r:embed="rId3"/>
                      <a:stretch>
                        <a:fillRect/>
                      </a:stretch>
                    </p:blipFill>
                    <p:spPr>
                      <a:xfrm>
                        <a:off x="247649" y="419100"/>
                        <a:ext cx="5749022" cy="2483898"/>
                      </a:xfrm>
                      <a:prstGeom prst="rect">
                        <a:avLst/>
                      </a:prstGeom>
                    </p:spPr>
                  </p:pic>
                </p:oleObj>
              </mc:Fallback>
            </mc:AlternateContent>
          </a:graphicData>
        </a:graphic>
      </p:graphicFrame>
      <p:sp>
        <p:nvSpPr>
          <p:cNvPr id="6" name="Espace réservé du numéro de diapositive 5">
            <a:extLst>
              <a:ext uri="{FF2B5EF4-FFF2-40B4-BE49-F238E27FC236}">
                <a16:creationId xmlns:a16="http://schemas.microsoft.com/office/drawing/2014/main" id="{4752D454-E546-9C4D-3606-2F71758AF862}"/>
              </a:ext>
            </a:extLst>
          </p:cNvPr>
          <p:cNvSpPr>
            <a:spLocks noGrp="1"/>
          </p:cNvSpPr>
          <p:nvPr>
            <p:ph type="sldNum" sz="quarter" idx="12"/>
          </p:nvPr>
        </p:nvSpPr>
        <p:spPr/>
        <p:txBody>
          <a:bodyPr/>
          <a:lstStyle/>
          <a:p>
            <a:fld id="{6AB0ADD8-6908-491C-B9AD-0CCC8D5EDBC2}" type="slidenum">
              <a:rPr lang="fr-FR" smtClean="0"/>
              <a:t>18</a:t>
            </a:fld>
            <a:endParaRPr lang="fr-FR" dirty="0"/>
          </a:p>
        </p:txBody>
      </p:sp>
      <p:graphicFrame>
        <p:nvGraphicFramePr>
          <p:cNvPr id="8" name="Objet 7">
            <a:extLst>
              <a:ext uri="{FF2B5EF4-FFF2-40B4-BE49-F238E27FC236}">
                <a16:creationId xmlns:a16="http://schemas.microsoft.com/office/drawing/2014/main" id="{CADECA92-DE5E-DA03-E913-F3D8BDF11CA7}"/>
              </a:ext>
            </a:extLst>
          </p:cNvPr>
          <p:cNvGraphicFramePr>
            <a:graphicFrameLocks noChangeAspect="1"/>
          </p:cNvGraphicFramePr>
          <p:nvPr/>
        </p:nvGraphicFramePr>
        <p:xfrm>
          <a:off x="266700" y="3429000"/>
          <a:ext cx="5737599" cy="2483898"/>
        </p:xfrm>
        <a:graphic>
          <a:graphicData uri="http://schemas.openxmlformats.org/presentationml/2006/ole">
            <mc:AlternateContent xmlns:mc="http://schemas.openxmlformats.org/markup-compatibility/2006">
              <mc:Choice xmlns:v="urn:schemas-microsoft-com:vml" Requires="v">
                <p:oleObj name="Document" r:id="rId4" imgW="5763233" imgH="2500194" progId="Word.Document.12">
                  <p:embed/>
                </p:oleObj>
              </mc:Choice>
              <mc:Fallback>
                <p:oleObj name="Document" r:id="rId4" imgW="5763233" imgH="2500194" progId="Word.Document.12">
                  <p:embed/>
                  <p:pic>
                    <p:nvPicPr>
                      <p:cNvPr id="8" name="Objet 7">
                        <a:extLst>
                          <a:ext uri="{FF2B5EF4-FFF2-40B4-BE49-F238E27FC236}">
                            <a16:creationId xmlns:a16="http://schemas.microsoft.com/office/drawing/2014/main" id="{CADECA92-DE5E-DA03-E913-F3D8BDF11CA7}"/>
                          </a:ext>
                        </a:extLst>
                      </p:cNvPr>
                      <p:cNvPicPr/>
                      <p:nvPr/>
                    </p:nvPicPr>
                    <p:blipFill>
                      <a:blip r:embed="rId5"/>
                      <a:stretch>
                        <a:fillRect/>
                      </a:stretch>
                    </p:blipFill>
                    <p:spPr>
                      <a:xfrm>
                        <a:off x="266700" y="3429000"/>
                        <a:ext cx="5737599" cy="2483898"/>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96735567-B8A2-84DF-2318-5F7D9705C097}"/>
              </a:ext>
            </a:extLst>
          </p:cNvPr>
          <p:cNvGraphicFramePr>
            <a:graphicFrameLocks noChangeAspect="1"/>
          </p:cNvGraphicFramePr>
          <p:nvPr/>
        </p:nvGraphicFramePr>
        <p:xfrm>
          <a:off x="6273560" y="828675"/>
          <a:ext cx="6115050" cy="4086225"/>
        </p:xfrm>
        <a:graphic>
          <a:graphicData uri="http://schemas.openxmlformats.org/presentationml/2006/ole">
            <mc:AlternateContent xmlns:mc="http://schemas.openxmlformats.org/markup-compatibility/2006">
              <mc:Choice xmlns:v="urn:schemas-microsoft-com:vml" Requires="v">
                <p:oleObj name="Document" r:id="rId6" imgW="5763233" imgH="3851271" progId="Word.Document.12">
                  <p:embed/>
                </p:oleObj>
              </mc:Choice>
              <mc:Fallback>
                <p:oleObj name="Document" r:id="rId6" imgW="5763233" imgH="3851271" progId="Word.Document.12">
                  <p:embed/>
                  <p:pic>
                    <p:nvPicPr>
                      <p:cNvPr id="10" name="Objet 9">
                        <a:extLst>
                          <a:ext uri="{FF2B5EF4-FFF2-40B4-BE49-F238E27FC236}">
                            <a16:creationId xmlns:a16="http://schemas.microsoft.com/office/drawing/2014/main" id="{96735567-B8A2-84DF-2318-5F7D9705C097}"/>
                          </a:ext>
                        </a:extLst>
                      </p:cNvPr>
                      <p:cNvPicPr/>
                      <p:nvPr/>
                    </p:nvPicPr>
                    <p:blipFill>
                      <a:blip r:embed="rId7"/>
                      <a:stretch>
                        <a:fillRect/>
                      </a:stretch>
                    </p:blipFill>
                    <p:spPr>
                      <a:xfrm>
                        <a:off x="6273560" y="828675"/>
                        <a:ext cx="6115050" cy="4086225"/>
                      </a:xfrm>
                      <a:prstGeom prst="rect">
                        <a:avLst/>
                      </a:prstGeom>
                    </p:spPr>
                  </p:pic>
                </p:oleObj>
              </mc:Fallback>
            </mc:AlternateContent>
          </a:graphicData>
        </a:graphic>
      </p:graphicFrame>
    </p:spTree>
    <p:extLst>
      <p:ext uri="{BB962C8B-B14F-4D97-AF65-F5344CB8AC3E}">
        <p14:creationId xmlns:p14="http://schemas.microsoft.com/office/powerpoint/2010/main" val="260233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EB054A32-0089-ADE2-EE66-03EB0FB30FB1}"/>
              </a:ext>
            </a:extLst>
          </p:cNvPr>
          <p:cNvGraphicFramePr>
            <a:graphicFrameLocks noChangeAspect="1"/>
          </p:cNvGraphicFramePr>
          <p:nvPr/>
        </p:nvGraphicFramePr>
        <p:xfrm>
          <a:off x="265405" y="612836"/>
          <a:ext cx="5753100" cy="2019300"/>
        </p:xfrm>
        <a:graphic>
          <a:graphicData uri="http://schemas.openxmlformats.org/presentationml/2006/ole">
            <mc:AlternateContent xmlns:mc="http://schemas.openxmlformats.org/markup-compatibility/2006">
              <mc:Choice xmlns:v="urn:schemas-microsoft-com:vml" Requires="v">
                <p:oleObj name="Document" r:id="rId2" imgW="5763233" imgH="2021395" progId="Word.Document.12">
                  <p:embed/>
                </p:oleObj>
              </mc:Choice>
              <mc:Fallback>
                <p:oleObj name="Document" r:id="rId2" imgW="5763233" imgH="2021395" progId="Word.Document.12">
                  <p:embed/>
                  <p:pic>
                    <p:nvPicPr>
                      <p:cNvPr id="3" name="Objet 2">
                        <a:extLst>
                          <a:ext uri="{FF2B5EF4-FFF2-40B4-BE49-F238E27FC236}">
                            <a16:creationId xmlns:a16="http://schemas.microsoft.com/office/drawing/2014/main" id="{EB054A32-0089-ADE2-EE66-03EB0FB30FB1}"/>
                          </a:ext>
                        </a:extLst>
                      </p:cNvPr>
                      <p:cNvPicPr/>
                      <p:nvPr/>
                    </p:nvPicPr>
                    <p:blipFill>
                      <a:blip r:embed="rId3"/>
                      <a:stretch>
                        <a:fillRect/>
                      </a:stretch>
                    </p:blipFill>
                    <p:spPr>
                      <a:xfrm>
                        <a:off x="265405" y="612836"/>
                        <a:ext cx="5753100" cy="2019300"/>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32AB9498-7BA0-B1D3-CC1F-FF2FBDF982E9}"/>
              </a:ext>
            </a:extLst>
          </p:cNvPr>
          <p:cNvGraphicFramePr>
            <a:graphicFrameLocks noChangeAspect="1"/>
          </p:cNvGraphicFramePr>
          <p:nvPr/>
        </p:nvGraphicFramePr>
        <p:xfrm>
          <a:off x="265405" y="3513708"/>
          <a:ext cx="5854361" cy="1597370"/>
        </p:xfrm>
        <a:graphic>
          <a:graphicData uri="http://schemas.openxmlformats.org/presentationml/2006/ole">
            <mc:AlternateContent xmlns:mc="http://schemas.openxmlformats.org/markup-compatibility/2006">
              <mc:Choice xmlns:v="urn:schemas-microsoft-com:vml" Requires="v">
                <p:oleObj name="Document" r:id="rId4" imgW="5763233" imgH="1574996" progId="Word.Document.12">
                  <p:embed/>
                </p:oleObj>
              </mc:Choice>
              <mc:Fallback>
                <p:oleObj name="Document" r:id="rId4" imgW="5763233" imgH="1574996" progId="Word.Document.12">
                  <p:embed/>
                  <p:pic>
                    <p:nvPicPr>
                      <p:cNvPr id="4" name="Objet 3">
                        <a:extLst>
                          <a:ext uri="{FF2B5EF4-FFF2-40B4-BE49-F238E27FC236}">
                            <a16:creationId xmlns:a16="http://schemas.microsoft.com/office/drawing/2014/main" id="{32AB9498-7BA0-B1D3-CC1F-FF2FBDF982E9}"/>
                          </a:ext>
                        </a:extLst>
                      </p:cNvPr>
                      <p:cNvPicPr/>
                      <p:nvPr/>
                    </p:nvPicPr>
                    <p:blipFill>
                      <a:blip r:embed="rId5"/>
                      <a:stretch>
                        <a:fillRect/>
                      </a:stretch>
                    </p:blipFill>
                    <p:spPr>
                      <a:xfrm>
                        <a:off x="265405" y="3513708"/>
                        <a:ext cx="5854361" cy="1597370"/>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E55810B8-0D79-2D90-DB3E-77C8A6BAF6FD}"/>
              </a:ext>
            </a:extLst>
          </p:cNvPr>
          <p:cNvGraphicFramePr>
            <a:graphicFrameLocks noChangeAspect="1"/>
          </p:cNvGraphicFramePr>
          <p:nvPr/>
        </p:nvGraphicFramePr>
        <p:xfrm>
          <a:off x="6332183" y="676553"/>
          <a:ext cx="5686425" cy="3486150"/>
        </p:xfrm>
        <a:graphic>
          <a:graphicData uri="http://schemas.openxmlformats.org/presentationml/2006/ole">
            <mc:AlternateContent xmlns:mc="http://schemas.openxmlformats.org/markup-compatibility/2006">
              <mc:Choice xmlns:v="urn:schemas-microsoft-com:vml" Requires="v">
                <p:oleObj name="Document" r:id="rId6" imgW="5763233" imgH="3538792" progId="Word.Document.12">
                  <p:embed/>
                </p:oleObj>
              </mc:Choice>
              <mc:Fallback>
                <p:oleObj name="Document" r:id="rId6" imgW="5763233" imgH="3538792" progId="Word.Document.12">
                  <p:embed/>
                  <p:pic>
                    <p:nvPicPr>
                      <p:cNvPr id="7" name="Objet 6">
                        <a:extLst>
                          <a:ext uri="{FF2B5EF4-FFF2-40B4-BE49-F238E27FC236}">
                            <a16:creationId xmlns:a16="http://schemas.microsoft.com/office/drawing/2014/main" id="{E55810B8-0D79-2D90-DB3E-77C8A6BAF6FD}"/>
                          </a:ext>
                        </a:extLst>
                      </p:cNvPr>
                      <p:cNvPicPr/>
                      <p:nvPr/>
                    </p:nvPicPr>
                    <p:blipFill>
                      <a:blip r:embed="rId7"/>
                      <a:stretch>
                        <a:fillRect/>
                      </a:stretch>
                    </p:blipFill>
                    <p:spPr>
                      <a:xfrm>
                        <a:off x="6332183" y="676553"/>
                        <a:ext cx="5686425" cy="3486150"/>
                      </a:xfrm>
                      <a:prstGeom prst="rect">
                        <a:avLst/>
                      </a:prstGeom>
                    </p:spPr>
                  </p:pic>
                </p:oleObj>
              </mc:Fallback>
            </mc:AlternateContent>
          </a:graphicData>
        </a:graphic>
      </p:graphicFrame>
      <p:sp>
        <p:nvSpPr>
          <p:cNvPr id="6" name="Espace réservé du numéro de diapositive 5">
            <a:extLst>
              <a:ext uri="{FF2B5EF4-FFF2-40B4-BE49-F238E27FC236}">
                <a16:creationId xmlns:a16="http://schemas.microsoft.com/office/drawing/2014/main" id="{1747FD02-3D65-FCA9-7EA5-C07FC9E50B5C}"/>
              </a:ext>
            </a:extLst>
          </p:cNvPr>
          <p:cNvSpPr>
            <a:spLocks noGrp="1"/>
          </p:cNvSpPr>
          <p:nvPr>
            <p:ph type="sldNum" sz="quarter" idx="12"/>
          </p:nvPr>
        </p:nvSpPr>
        <p:spPr/>
        <p:txBody>
          <a:bodyPr/>
          <a:lstStyle/>
          <a:p>
            <a:fld id="{6AB0ADD8-6908-491C-B9AD-0CCC8D5EDBC2}" type="slidenum">
              <a:rPr lang="fr-FR" smtClean="0"/>
              <a:t>19</a:t>
            </a:fld>
            <a:endParaRPr lang="fr-FR"/>
          </a:p>
        </p:txBody>
      </p:sp>
    </p:spTree>
    <p:extLst>
      <p:ext uri="{BB962C8B-B14F-4D97-AF65-F5344CB8AC3E}">
        <p14:creationId xmlns:p14="http://schemas.microsoft.com/office/powerpoint/2010/main" val="325521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1676400" y="-92398"/>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SORTIE PEDAGOGIQUE</a:t>
            </a:r>
          </a:p>
          <a:p>
            <a:pPr algn="l"/>
            <a:r>
              <a:rPr lang="fr-FR" dirty="0">
                <a:solidFill>
                  <a:srgbClr val="C00000"/>
                </a:solidFill>
              </a:rPr>
              <a:t>PARIS 13</a:t>
            </a:r>
            <a:r>
              <a:rPr lang="fr-FR" baseline="30000" dirty="0">
                <a:solidFill>
                  <a:srgbClr val="C00000"/>
                </a:solidFill>
              </a:rPr>
              <a:t>e</a:t>
            </a:r>
            <a:r>
              <a:rPr lang="fr-FR" dirty="0">
                <a:solidFill>
                  <a:srgbClr val="C00000"/>
                </a:solidFill>
              </a:rPr>
              <a:t> </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1747422" y="236064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rgbClr val="FF0000"/>
                </a:solidFill>
              </a:rPr>
              <a:t>SOMMAIRE</a:t>
            </a:r>
          </a:p>
        </p:txBody>
      </p:sp>
      <p:sp>
        <p:nvSpPr>
          <p:cNvPr id="2" name="Sous-titre 2">
            <a:extLst>
              <a:ext uri="{FF2B5EF4-FFF2-40B4-BE49-F238E27FC236}">
                <a16:creationId xmlns:a16="http://schemas.microsoft.com/office/drawing/2014/main" id="{C989E643-5A64-5138-B041-E90894F2995D}"/>
              </a:ext>
            </a:extLst>
          </p:cNvPr>
          <p:cNvSpPr txBox="1">
            <a:spLocks/>
          </p:cNvSpPr>
          <p:nvPr/>
        </p:nvSpPr>
        <p:spPr>
          <a:xfrm>
            <a:off x="1747422" y="2982080"/>
            <a:ext cx="10246310" cy="308136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rgbClr val="002060"/>
                </a:solidFill>
              </a:rPr>
              <a:t>PRINCIPE ET CADRE POSSIBLE, ELEMENTS D’ORGANISATION ………………… 	3</a:t>
            </a:r>
          </a:p>
          <a:p>
            <a:pPr algn="l"/>
            <a:r>
              <a:rPr lang="fr-FR" dirty="0">
                <a:solidFill>
                  <a:srgbClr val="002060"/>
                </a:solidFill>
              </a:rPr>
              <a:t>CHASSE AUX CARACTERES CHINOIS, PARCOURS PROPOSES……………………. 	4</a:t>
            </a:r>
          </a:p>
          <a:p>
            <a:pPr algn="l"/>
            <a:r>
              <a:rPr lang="fr-FR" dirty="0">
                <a:solidFill>
                  <a:srgbClr val="002060"/>
                </a:solidFill>
              </a:rPr>
              <a:t>CHASSE AUX CARACTERES CHINOIS, PARCOURS A         …………………………..		5</a:t>
            </a:r>
            <a:br>
              <a:rPr lang="fr-FR" dirty="0">
                <a:solidFill>
                  <a:srgbClr val="002060"/>
                </a:solidFill>
              </a:rPr>
            </a:br>
            <a:r>
              <a:rPr lang="fr-FR" dirty="0">
                <a:solidFill>
                  <a:srgbClr val="002060"/>
                </a:solidFill>
              </a:rPr>
              <a:t>CHASSE AUX CARACTERES CHINOIS, PARCOURS A         …………………………..		14</a:t>
            </a:r>
          </a:p>
          <a:p>
            <a:pPr algn="l"/>
            <a:r>
              <a:rPr lang="fr-FR" dirty="0">
                <a:solidFill>
                  <a:srgbClr val="002060"/>
                </a:solidFill>
              </a:rPr>
              <a:t>CHASSE AUX CARACTERES CHINOIS, PARCOURS A         …………………………..		23</a:t>
            </a:r>
          </a:p>
          <a:p>
            <a:pPr algn="l"/>
            <a:endParaRPr lang="fr-FR" dirty="0">
              <a:solidFill>
                <a:srgbClr val="002060"/>
              </a:solidFill>
            </a:endParaRPr>
          </a:p>
          <a:p>
            <a:pPr algn="l"/>
            <a:r>
              <a:rPr lang="fr-FR" dirty="0">
                <a:solidFill>
                  <a:srgbClr val="002060"/>
                </a:solidFill>
              </a:rPr>
              <a:t>ACCOMPAGNEMENT PEDAGOGIQUE……………………………………………………….	32</a:t>
            </a:r>
            <a:br>
              <a:rPr lang="fr-FR" dirty="0">
                <a:solidFill>
                  <a:srgbClr val="002060"/>
                </a:solidFill>
              </a:rPr>
            </a:br>
            <a:r>
              <a:rPr lang="fr-FR" sz="1700" dirty="0">
                <a:solidFill>
                  <a:srgbClr val="002060"/>
                </a:solidFill>
              </a:rPr>
              <a:t>ESQUISSE DES OBJECTIFS ET NOTIONS ABORDEES ………………………………………………………………………………….	33</a:t>
            </a:r>
            <a:br>
              <a:rPr lang="fr-FR" sz="1700" dirty="0">
                <a:solidFill>
                  <a:srgbClr val="002060"/>
                </a:solidFill>
              </a:rPr>
            </a:br>
            <a:r>
              <a:rPr lang="fr-FR" sz="1700" dirty="0">
                <a:solidFill>
                  <a:srgbClr val="002060"/>
                </a:solidFill>
              </a:rPr>
              <a:t>ELEMENTS DE CULTURE ………………………………………………………………………………………………………………………….	34</a:t>
            </a:r>
          </a:p>
          <a:p>
            <a:pPr algn="l"/>
            <a:endParaRPr lang="fr-FR" dirty="0">
              <a:solidFill>
                <a:srgbClr val="002060"/>
              </a:solidFill>
            </a:endParaRPr>
          </a:p>
          <a:p>
            <a:pPr algn="l"/>
            <a:endParaRPr lang="fr-FR" dirty="0">
              <a:solidFill>
                <a:srgbClr val="002060"/>
              </a:solidFill>
            </a:endParaRPr>
          </a:p>
          <a:p>
            <a:pPr algn="l"/>
            <a:endParaRPr lang="fr-FR" dirty="0">
              <a:solidFill>
                <a:srgbClr val="002060"/>
              </a:solidFill>
            </a:endParaRPr>
          </a:p>
          <a:p>
            <a:pPr algn="l"/>
            <a:endParaRPr lang="fr-FR" dirty="0">
              <a:solidFill>
                <a:srgbClr val="002060"/>
              </a:solidFill>
            </a:endParaRPr>
          </a:p>
          <a:p>
            <a:pPr algn="l"/>
            <a:endParaRPr lang="fr-FR" dirty="0">
              <a:solidFill>
                <a:srgbClr val="002060"/>
              </a:solidFill>
            </a:endParaRPr>
          </a:p>
        </p:txBody>
      </p:sp>
      <p:sp>
        <p:nvSpPr>
          <p:cNvPr id="3" name="Espace réservé du pied de page 2">
            <a:extLst>
              <a:ext uri="{FF2B5EF4-FFF2-40B4-BE49-F238E27FC236}">
                <a16:creationId xmlns:a16="http://schemas.microsoft.com/office/drawing/2014/main" id="{0C59253C-B9F5-EC8C-42C0-36007906B92F}"/>
              </a:ext>
            </a:extLst>
          </p:cNvPr>
          <p:cNvSpPr>
            <a:spLocks noGrp="1"/>
          </p:cNvSpPr>
          <p:nvPr>
            <p:ph type="ftr" sz="quarter" idx="11"/>
          </p:nvPr>
        </p:nvSpPr>
        <p:spPr/>
        <p:txBody>
          <a:bodyPr/>
          <a:lstStyle/>
          <a:p>
            <a:endParaRPr lang="fr-FR"/>
          </a:p>
        </p:txBody>
      </p:sp>
      <p:sp>
        <p:nvSpPr>
          <p:cNvPr id="8" name="Espace réservé du numéro de diapositive 7">
            <a:extLst>
              <a:ext uri="{FF2B5EF4-FFF2-40B4-BE49-F238E27FC236}">
                <a16:creationId xmlns:a16="http://schemas.microsoft.com/office/drawing/2014/main" id="{579A3E72-069B-7F9A-3989-4196C634E402}"/>
              </a:ext>
            </a:extLst>
          </p:cNvPr>
          <p:cNvSpPr>
            <a:spLocks noGrp="1"/>
          </p:cNvSpPr>
          <p:nvPr>
            <p:ph type="sldNum" sz="quarter" idx="12"/>
          </p:nvPr>
        </p:nvSpPr>
        <p:spPr/>
        <p:txBody>
          <a:bodyPr/>
          <a:lstStyle/>
          <a:p>
            <a:fld id="{6AB0ADD8-6908-491C-B9AD-0CCC8D5EDBC2}" type="slidenum">
              <a:rPr lang="fr-FR" smtClean="0"/>
              <a:t>2</a:t>
            </a:fld>
            <a:endParaRPr lang="fr-FR"/>
          </a:p>
        </p:txBody>
      </p:sp>
    </p:spTree>
    <p:extLst>
      <p:ext uri="{BB962C8B-B14F-4D97-AF65-F5344CB8AC3E}">
        <p14:creationId xmlns:p14="http://schemas.microsoft.com/office/powerpoint/2010/main" val="57508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15FFC85A-2436-08D6-1ADE-537E9F8E3484}"/>
              </a:ext>
            </a:extLst>
          </p:cNvPr>
          <p:cNvGraphicFramePr>
            <a:graphicFrameLocks noChangeAspect="1"/>
          </p:cNvGraphicFramePr>
          <p:nvPr/>
        </p:nvGraphicFramePr>
        <p:xfrm>
          <a:off x="277612" y="343242"/>
          <a:ext cx="5818388" cy="6378233"/>
        </p:xfrm>
        <a:graphic>
          <a:graphicData uri="http://schemas.openxmlformats.org/presentationml/2006/ole">
            <mc:AlternateContent xmlns:mc="http://schemas.openxmlformats.org/markup-compatibility/2006">
              <mc:Choice xmlns:v="urn:schemas-microsoft-com:vml" Requires="v">
                <p:oleObj name="Document" r:id="rId2" imgW="5763233" imgH="6323026" progId="Word.Document.12">
                  <p:embed/>
                </p:oleObj>
              </mc:Choice>
              <mc:Fallback>
                <p:oleObj name="Document" r:id="rId2" imgW="5763233" imgH="6323026" progId="Word.Document.12">
                  <p:embed/>
                  <p:pic>
                    <p:nvPicPr>
                      <p:cNvPr id="3" name="Objet 2">
                        <a:extLst>
                          <a:ext uri="{FF2B5EF4-FFF2-40B4-BE49-F238E27FC236}">
                            <a16:creationId xmlns:a16="http://schemas.microsoft.com/office/drawing/2014/main" id="{15FFC85A-2436-08D6-1ADE-537E9F8E3484}"/>
                          </a:ext>
                        </a:extLst>
                      </p:cNvPr>
                      <p:cNvPicPr/>
                      <p:nvPr/>
                    </p:nvPicPr>
                    <p:blipFill>
                      <a:blip r:embed="rId3"/>
                      <a:stretch>
                        <a:fillRect/>
                      </a:stretch>
                    </p:blipFill>
                    <p:spPr>
                      <a:xfrm>
                        <a:off x="277612" y="343242"/>
                        <a:ext cx="5818388" cy="6378233"/>
                      </a:xfrm>
                      <a:prstGeom prst="rect">
                        <a:avLst/>
                      </a:prstGeom>
                    </p:spPr>
                  </p:pic>
                </p:oleObj>
              </mc:Fallback>
            </mc:AlternateContent>
          </a:graphicData>
        </a:graphic>
      </p:graphicFrame>
      <p:sp>
        <p:nvSpPr>
          <p:cNvPr id="5" name="Espace réservé du numéro de diapositive 4">
            <a:extLst>
              <a:ext uri="{FF2B5EF4-FFF2-40B4-BE49-F238E27FC236}">
                <a16:creationId xmlns:a16="http://schemas.microsoft.com/office/drawing/2014/main" id="{F81E233F-36EA-65AE-542F-9551DB4AB009}"/>
              </a:ext>
            </a:extLst>
          </p:cNvPr>
          <p:cNvSpPr>
            <a:spLocks noGrp="1"/>
          </p:cNvSpPr>
          <p:nvPr>
            <p:ph type="sldNum" sz="quarter" idx="12"/>
          </p:nvPr>
        </p:nvSpPr>
        <p:spPr/>
        <p:txBody>
          <a:bodyPr/>
          <a:lstStyle/>
          <a:p>
            <a:fld id="{6AB0ADD8-6908-491C-B9AD-0CCC8D5EDBC2}" type="slidenum">
              <a:rPr lang="fr-FR" smtClean="0"/>
              <a:t>20</a:t>
            </a:fld>
            <a:endParaRPr lang="fr-FR"/>
          </a:p>
        </p:txBody>
      </p:sp>
      <p:pic>
        <p:nvPicPr>
          <p:cNvPr id="6" name="Image 5">
            <a:extLst>
              <a:ext uri="{FF2B5EF4-FFF2-40B4-BE49-F238E27FC236}">
                <a16:creationId xmlns:a16="http://schemas.microsoft.com/office/drawing/2014/main" id="{0671BED3-AFD0-FC57-6374-AED71FD4DEE9}"/>
              </a:ext>
            </a:extLst>
          </p:cNvPr>
          <p:cNvPicPr>
            <a:picLocks noChangeAspect="1"/>
          </p:cNvPicPr>
          <p:nvPr/>
        </p:nvPicPr>
        <p:blipFill>
          <a:blip r:embed="rId4"/>
          <a:stretch>
            <a:fillRect/>
          </a:stretch>
        </p:blipFill>
        <p:spPr>
          <a:xfrm>
            <a:off x="6897950" y="970684"/>
            <a:ext cx="3808519" cy="4711961"/>
          </a:xfrm>
          <a:prstGeom prst="rect">
            <a:avLst/>
          </a:prstGeom>
        </p:spPr>
      </p:pic>
      <p:sp>
        <p:nvSpPr>
          <p:cNvPr id="9" name="ZoneTexte 8">
            <a:extLst>
              <a:ext uri="{FF2B5EF4-FFF2-40B4-BE49-F238E27FC236}">
                <a16:creationId xmlns:a16="http://schemas.microsoft.com/office/drawing/2014/main" id="{CB7E49DE-9319-724D-7271-382D959E6CCF}"/>
              </a:ext>
            </a:extLst>
          </p:cNvPr>
          <p:cNvSpPr txBox="1"/>
          <p:nvPr/>
        </p:nvSpPr>
        <p:spPr>
          <a:xfrm>
            <a:off x="7918883" y="5887315"/>
            <a:ext cx="1931939" cy="430887"/>
          </a:xfrm>
          <a:prstGeom prst="rect">
            <a:avLst/>
          </a:prstGeom>
          <a:noFill/>
        </p:spPr>
        <p:txBody>
          <a:bodyPr wrap="none" rtlCol="0">
            <a:spAutoFit/>
          </a:bodyPr>
          <a:lstStyle/>
          <a:p>
            <a:r>
              <a:rPr lang="fr-FR" sz="1100" dirty="0">
                <a:effectLst/>
                <a:latin typeface="Calibri Light" panose="020F0302020204030204" pitchFamily="34" charset="0"/>
                <a:ea typeface="DengXian" panose="02010600030101010101" pitchFamily="2" charset="-122"/>
                <a:cs typeface="Times New Roman" panose="02020603050405020304" pitchFamily="18" charset="0"/>
              </a:rPr>
              <a:t> http://qiyuan.chaziwang.com/</a:t>
            </a:r>
            <a:endParaRPr lang="fr-FR" sz="1100" dirty="0">
              <a:effectLst/>
              <a:latin typeface="Calibri" panose="020F0502020204030204" pitchFamily="34" charset="0"/>
              <a:ea typeface="DengXian" panose="02010600030101010101" pitchFamily="2" charset="-122"/>
              <a:cs typeface="Times New Roman" panose="02020603050405020304" pitchFamily="18" charset="0"/>
            </a:endParaRPr>
          </a:p>
          <a:p>
            <a:endParaRPr lang="fr-FR" sz="1100" dirty="0"/>
          </a:p>
        </p:txBody>
      </p:sp>
    </p:spTree>
    <p:extLst>
      <p:ext uri="{BB962C8B-B14F-4D97-AF65-F5344CB8AC3E}">
        <p14:creationId xmlns:p14="http://schemas.microsoft.com/office/powerpoint/2010/main" val="3189513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a:extLst>
              <a:ext uri="{FF2B5EF4-FFF2-40B4-BE49-F238E27FC236}">
                <a16:creationId xmlns:a16="http://schemas.microsoft.com/office/drawing/2014/main" id="{502779D6-40AD-FE3A-861E-AB680151E083}"/>
              </a:ext>
            </a:extLst>
          </p:cNvPr>
          <p:cNvGraphicFramePr>
            <a:graphicFrameLocks noChangeAspect="1"/>
          </p:cNvGraphicFramePr>
          <p:nvPr/>
        </p:nvGraphicFramePr>
        <p:xfrm>
          <a:off x="6096000" y="1026822"/>
          <a:ext cx="5936300" cy="2595267"/>
        </p:xfrm>
        <a:graphic>
          <a:graphicData uri="http://schemas.openxmlformats.org/presentationml/2006/ole">
            <mc:AlternateContent xmlns:mc="http://schemas.openxmlformats.org/markup-compatibility/2006">
              <mc:Choice xmlns:v="urn:schemas-microsoft-com:vml" Requires="v">
                <p:oleObj name="Document" r:id="rId2" imgW="5763233" imgH="2519634" progId="Word.Document.12">
                  <p:embed/>
                </p:oleObj>
              </mc:Choice>
              <mc:Fallback>
                <p:oleObj name="Document" r:id="rId2" imgW="5763233" imgH="2519634" progId="Word.Document.12">
                  <p:embed/>
                  <p:pic>
                    <p:nvPicPr>
                      <p:cNvPr id="14" name="Objet 13">
                        <a:extLst>
                          <a:ext uri="{FF2B5EF4-FFF2-40B4-BE49-F238E27FC236}">
                            <a16:creationId xmlns:a16="http://schemas.microsoft.com/office/drawing/2014/main" id="{502779D6-40AD-FE3A-861E-AB680151E083}"/>
                          </a:ext>
                        </a:extLst>
                      </p:cNvPr>
                      <p:cNvPicPr/>
                      <p:nvPr/>
                    </p:nvPicPr>
                    <p:blipFill>
                      <a:blip r:embed="rId3"/>
                      <a:stretch>
                        <a:fillRect/>
                      </a:stretch>
                    </p:blipFill>
                    <p:spPr>
                      <a:xfrm>
                        <a:off x="6096000" y="1026822"/>
                        <a:ext cx="5936300" cy="2595267"/>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EBA0CD8-7D03-2E93-608A-75614DE71FA0}"/>
              </a:ext>
            </a:extLst>
          </p:cNvPr>
          <p:cNvSpPr>
            <a:spLocks noGrp="1"/>
          </p:cNvSpPr>
          <p:nvPr>
            <p:ph type="sldNum" sz="quarter" idx="12"/>
          </p:nvPr>
        </p:nvSpPr>
        <p:spPr/>
        <p:txBody>
          <a:bodyPr/>
          <a:lstStyle/>
          <a:p>
            <a:fld id="{6AB0ADD8-6908-491C-B9AD-0CCC8D5EDBC2}" type="slidenum">
              <a:rPr lang="fr-FR" smtClean="0"/>
              <a:t>21</a:t>
            </a:fld>
            <a:endParaRPr lang="fr-FR"/>
          </a:p>
        </p:txBody>
      </p:sp>
      <p:graphicFrame>
        <p:nvGraphicFramePr>
          <p:cNvPr id="5" name="Objet 4">
            <a:extLst>
              <a:ext uri="{FF2B5EF4-FFF2-40B4-BE49-F238E27FC236}">
                <a16:creationId xmlns:a16="http://schemas.microsoft.com/office/drawing/2014/main" id="{FDB1A2F4-AF41-E4E8-68FA-C00403A9C240}"/>
              </a:ext>
            </a:extLst>
          </p:cNvPr>
          <p:cNvGraphicFramePr>
            <a:graphicFrameLocks noChangeAspect="1"/>
          </p:cNvGraphicFramePr>
          <p:nvPr/>
        </p:nvGraphicFramePr>
        <p:xfrm>
          <a:off x="247650" y="1142999"/>
          <a:ext cx="5587368" cy="4165847"/>
        </p:xfrm>
        <a:graphic>
          <a:graphicData uri="http://schemas.openxmlformats.org/presentationml/2006/ole">
            <mc:AlternateContent xmlns:mc="http://schemas.openxmlformats.org/markup-compatibility/2006">
              <mc:Choice xmlns:v="urn:schemas-microsoft-com:vml" Requires="v">
                <p:oleObj name="Document" r:id="rId4" imgW="5763233" imgH="4295870" progId="Word.Document.12">
                  <p:embed/>
                </p:oleObj>
              </mc:Choice>
              <mc:Fallback>
                <p:oleObj name="Document" r:id="rId4" imgW="5763233" imgH="4295870" progId="Word.Document.12">
                  <p:embed/>
                  <p:pic>
                    <p:nvPicPr>
                      <p:cNvPr id="5" name="Objet 4">
                        <a:extLst>
                          <a:ext uri="{FF2B5EF4-FFF2-40B4-BE49-F238E27FC236}">
                            <a16:creationId xmlns:a16="http://schemas.microsoft.com/office/drawing/2014/main" id="{FDB1A2F4-AF41-E4E8-68FA-C00403A9C240}"/>
                          </a:ext>
                        </a:extLst>
                      </p:cNvPr>
                      <p:cNvPicPr/>
                      <p:nvPr/>
                    </p:nvPicPr>
                    <p:blipFill>
                      <a:blip r:embed="rId5"/>
                      <a:stretch>
                        <a:fillRect/>
                      </a:stretch>
                    </p:blipFill>
                    <p:spPr>
                      <a:xfrm>
                        <a:off x="247650" y="1142999"/>
                        <a:ext cx="5587368" cy="4165847"/>
                      </a:xfrm>
                      <a:prstGeom prst="rect">
                        <a:avLst/>
                      </a:prstGeom>
                    </p:spPr>
                  </p:pic>
                </p:oleObj>
              </mc:Fallback>
            </mc:AlternateContent>
          </a:graphicData>
        </a:graphic>
      </p:graphicFrame>
    </p:spTree>
    <p:extLst>
      <p:ext uri="{BB962C8B-B14F-4D97-AF65-F5344CB8AC3E}">
        <p14:creationId xmlns:p14="http://schemas.microsoft.com/office/powerpoint/2010/main" val="1759990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a:extLst>
              <a:ext uri="{FF2B5EF4-FFF2-40B4-BE49-F238E27FC236}">
                <a16:creationId xmlns:a16="http://schemas.microsoft.com/office/drawing/2014/main" id="{34790097-6860-AB9E-11EE-90F249D3AE0D}"/>
              </a:ext>
            </a:extLst>
          </p:cNvPr>
          <p:cNvGraphicFramePr>
            <a:graphicFrameLocks noChangeAspect="1"/>
          </p:cNvGraphicFramePr>
          <p:nvPr/>
        </p:nvGraphicFramePr>
        <p:xfrm>
          <a:off x="6330149" y="71438"/>
          <a:ext cx="5543550" cy="3676650"/>
        </p:xfrm>
        <a:graphic>
          <a:graphicData uri="http://schemas.openxmlformats.org/presentationml/2006/ole">
            <mc:AlternateContent xmlns:mc="http://schemas.openxmlformats.org/markup-compatibility/2006">
              <mc:Choice xmlns:v="urn:schemas-microsoft-com:vml" Requires="v">
                <p:oleObj name="Document" r:id="rId2" imgW="5763233" imgH="3825711" progId="Word.Document.12">
                  <p:embed/>
                </p:oleObj>
              </mc:Choice>
              <mc:Fallback>
                <p:oleObj name="Document" r:id="rId2" imgW="5763233" imgH="3825711" progId="Word.Document.12">
                  <p:embed/>
                  <p:pic>
                    <p:nvPicPr>
                      <p:cNvPr id="14" name="Objet 13">
                        <a:extLst>
                          <a:ext uri="{FF2B5EF4-FFF2-40B4-BE49-F238E27FC236}">
                            <a16:creationId xmlns:a16="http://schemas.microsoft.com/office/drawing/2014/main" id="{34790097-6860-AB9E-11EE-90F249D3AE0D}"/>
                          </a:ext>
                        </a:extLst>
                      </p:cNvPr>
                      <p:cNvPicPr/>
                      <p:nvPr/>
                    </p:nvPicPr>
                    <p:blipFill>
                      <a:blip r:embed="rId3"/>
                      <a:stretch>
                        <a:fillRect/>
                      </a:stretch>
                    </p:blipFill>
                    <p:spPr>
                      <a:xfrm>
                        <a:off x="6330149" y="71438"/>
                        <a:ext cx="5543550" cy="3676650"/>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A52B1549-AC8E-9A55-C52F-3E1144F73AF6}"/>
              </a:ext>
            </a:extLst>
          </p:cNvPr>
          <p:cNvSpPr>
            <a:spLocks noGrp="1"/>
          </p:cNvSpPr>
          <p:nvPr>
            <p:ph type="sldNum" sz="quarter" idx="12"/>
          </p:nvPr>
        </p:nvSpPr>
        <p:spPr/>
        <p:txBody>
          <a:bodyPr/>
          <a:lstStyle/>
          <a:p>
            <a:fld id="{6AB0ADD8-6908-491C-B9AD-0CCC8D5EDBC2}" type="slidenum">
              <a:rPr lang="fr-FR" smtClean="0"/>
              <a:t>22</a:t>
            </a:fld>
            <a:endParaRPr lang="fr-FR"/>
          </a:p>
        </p:txBody>
      </p:sp>
      <p:graphicFrame>
        <p:nvGraphicFramePr>
          <p:cNvPr id="6" name="Objet 5">
            <a:extLst>
              <a:ext uri="{FF2B5EF4-FFF2-40B4-BE49-F238E27FC236}">
                <a16:creationId xmlns:a16="http://schemas.microsoft.com/office/drawing/2014/main" id="{6FA9D40D-945E-35C6-441A-8A828451EC8C}"/>
              </a:ext>
            </a:extLst>
          </p:cNvPr>
          <p:cNvGraphicFramePr>
            <a:graphicFrameLocks noChangeAspect="1"/>
          </p:cNvGraphicFramePr>
          <p:nvPr/>
        </p:nvGraphicFramePr>
        <p:xfrm>
          <a:off x="6501984" y="3884613"/>
          <a:ext cx="5761037" cy="2973387"/>
        </p:xfrm>
        <a:graphic>
          <a:graphicData uri="http://schemas.openxmlformats.org/presentationml/2006/ole">
            <mc:AlternateContent xmlns:mc="http://schemas.openxmlformats.org/markup-compatibility/2006">
              <mc:Choice xmlns:v="urn:schemas-microsoft-com:vml" Requires="v">
                <p:oleObj name="Document" r:id="rId4" imgW="5763233" imgH="2973233" progId="Word.Document.12">
                  <p:embed/>
                </p:oleObj>
              </mc:Choice>
              <mc:Fallback>
                <p:oleObj name="Document" r:id="rId4" imgW="5763233" imgH="2973233" progId="Word.Document.12">
                  <p:embed/>
                  <p:pic>
                    <p:nvPicPr>
                      <p:cNvPr id="6" name="Objet 5">
                        <a:extLst>
                          <a:ext uri="{FF2B5EF4-FFF2-40B4-BE49-F238E27FC236}">
                            <a16:creationId xmlns:a16="http://schemas.microsoft.com/office/drawing/2014/main" id="{6FA9D40D-945E-35C6-441A-8A828451EC8C}"/>
                          </a:ext>
                        </a:extLst>
                      </p:cNvPr>
                      <p:cNvPicPr/>
                      <p:nvPr/>
                    </p:nvPicPr>
                    <p:blipFill>
                      <a:blip r:embed="rId5"/>
                      <a:stretch>
                        <a:fillRect/>
                      </a:stretch>
                    </p:blipFill>
                    <p:spPr>
                      <a:xfrm>
                        <a:off x="6501984" y="3884613"/>
                        <a:ext cx="5761037" cy="2973387"/>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679C3A78-D949-CB24-FC80-AB2C4D2213FA}"/>
              </a:ext>
            </a:extLst>
          </p:cNvPr>
          <p:cNvGraphicFramePr>
            <a:graphicFrameLocks noChangeAspect="1"/>
          </p:cNvGraphicFramePr>
          <p:nvPr/>
        </p:nvGraphicFramePr>
        <p:xfrm>
          <a:off x="390526" y="447675"/>
          <a:ext cx="5706270" cy="5908675"/>
        </p:xfrm>
        <a:graphic>
          <a:graphicData uri="http://schemas.openxmlformats.org/presentationml/2006/ole">
            <mc:AlternateContent xmlns:mc="http://schemas.openxmlformats.org/markup-compatibility/2006">
              <mc:Choice xmlns:v="urn:schemas-microsoft-com:vml" Requires="v">
                <p:oleObj name="Document" r:id="rId6" imgW="5763233" imgH="5964106" progId="Word.Document.12">
                  <p:embed/>
                </p:oleObj>
              </mc:Choice>
              <mc:Fallback>
                <p:oleObj name="Document" r:id="rId6" imgW="5763233" imgH="5964106" progId="Word.Document.12">
                  <p:embed/>
                  <p:pic>
                    <p:nvPicPr>
                      <p:cNvPr id="2" name="Objet 1">
                        <a:extLst>
                          <a:ext uri="{FF2B5EF4-FFF2-40B4-BE49-F238E27FC236}">
                            <a16:creationId xmlns:a16="http://schemas.microsoft.com/office/drawing/2014/main" id="{679C3A78-D949-CB24-FC80-AB2C4D2213FA}"/>
                          </a:ext>
                        </a:extLst>
                      </p:cNvPr>
                      <p:cNvPicPr/>
                      <p:nvPr/>
                    </p:nvPicPr>
                    <p:blipFill>
                      <a:blip r:embed="rId7"/>
                      <a:stretch>
                        <a:fillRect/>
                      </a:stretch>
                    </p:blipFill>
                    <p:spPr>
                      <a:xfrm>
                        <a:off x="390526" y="447675"/>
                        <a:ext cx="5706270" cy="5908675"/>
                      </a:xfrm>
                      <a:prstGeom prst="rect">
                        <a:avLst/>
                      </a:prstGeom>
                    </p:spPr>
                  </p:pic>
                </p:oleObj>
              </mc:Fallback>
            </mc:AlternateContent>
          </a:graphicData>
        </a:graphic>
      </p:graphicFrame>
    </p:spTree>
    <p:extLst>
      <p:ext uri="{BB962C8B-B14F-4D97-AF65-F5344CB8AC3E}">
        <p14:creationId xmlns:p14="http://schemas.microsoft.com/office/powerpoint/2010/main" val="58956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788631" y="1722269"/>
            <a:ext cx="11027547" cy="1212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CHASSE AUX CARACTERES CHINOIS</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3986813" y="3141555"/>
            <a:ext cx="4218373" cy="7820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600" dirty="0">
                <a:solidFill>
                  <a:srgbClr val="DD13D8"/>
                </a:solidFill>
              </a:rPr>
              <a:t>PARCOURS C</a:t>
            </a:r>
          </a:p>
        </p:txBody>
      </p:sp>
      <p:sp>
        <p:nvSpPr>
          <p:cNvPr id="2" name="Espace réservé du pied de page 1">
            <a:extLst>
              <a:ext uri="{FF2B5EF4-FFF2-40B4-BE49-F238E27FC236}">
                <a16:creationId xmlns:a16="http://schemas.microsoft.com/office/drawing/2014/main" id="{F1594983-7F5F-D3C6-0E3C-E4F45C29F1C4}"/>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DF4688D2-E8C5-9724-253F-BFF3B6BEF8C8}"/>
              </a:ext>
            </a:extLst>
          </p:cNvPr>
          <p:cNvSpPr>
            <a:spLocks noGrp="1"/>
          </p:cNvSpPr>
          <p:nvPr>
            <p:ph type="sldNum" sz="quarter" idx="12"/>
          </p:nvPr>
        </p:nvSpPr>
        <p:spPr/>
        <p:txBody>
          <a:bodyPr/>
          <a:lstStyle/>
          <a:p>
            <a:fld id="{6AB0ADD8-6908-491C-B9AD-0CCC8D5EDBC2}" type="slidenum">
              <a:rPr lang="fr-FR" smtClean="0"/>
              <a:t>23</a:t>
            </a:fld>
            <a:endParaRPr lang="fr-FR"/>
          </a:p>
        </p:txBody>
      </p:sp>
    </p:spTree>
    <p:extLst>
      <p:ext uri="{BB962C8B-B14F-4D97-AF65-F5344CB8AC3E}">
        <p14:creationId xmlns:p14="http://schemas.microsoft.com/office/powerpoint/2010/main" val="1750549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794181" y="4290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002060"/>
                </a:solidFill>
              </a:rPr>
              <a:t>CHASSE AUX CARACTERES CHINOIS</a:t>
            </a:r>
            <a:br>
              <a:rPr lang="fr-FR" b="1" dirty="0">
                <a:solidFill>
                  <a:srgbClr val="002060"/>
                </a:solidFill>
              </a:rPr>
            </a:br>
            <a:r>
              <a:rPr lang="fr-FR" sz="3200" b="1" dirty="0">
                <a:solidFill>
                  <a:srgbClr val="FF33CC"/>
                </a:solidFill>
              </a:rPr>
              <a:t>PETIT CODE POUR TE GUIDER TOUT AU LONG DU PARCOURS C</a:t>
            </a:r>
            <a:endParaRPr lang="fr-FR" sz="3200" dirty="0">
              <a:solidFill>
                <a:srgbClr val="FF33CC"/>
              </a:solidFill>
            </a:endParaRPr>
          </a:p>
        </p:txBody>
      </p:sp>
      <p:sp>
        <p:nvSpPr>
          <p:cNvPr id="8" name="Rectangle 5">
            <a:extLst>
              <a:ext uri="{FF2B5EF4-FFF2-40B4-BE49-F238E27FC236}">
                <a16:creationId xmlns:a16="http://schemas.microsoft.com/office/drawing/2014/main" id="{CECF8CFA-CAF6-F07A-B0CA-1BD404EC7FF6}"/>
              </a:ext>
            </a:extLst>
          </p:cNvPr>
          <p:cNvSpPr>
            <a:spLocks noChangeArrowheads="1"/>
          </p:cNvSpPr>
          <p:nvPr/>
        </p:nvSpPr>
        <p:spPr bwMode="auto">
          <a:xfrm>
            <a:off x="838199" y="1816999"/>
            <a:ext cx="10764916"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1800" dirty="0">
                <a:solidFill>
                  <a:srgbClr val="C00000"/>
                </a:solidFill>
                <a:effectLst/>
                <a:latin typeface="Comic Sans MS" panose="030F0702030302020204" pitchFamily="66" charset="0"/>
                <a:ea typeface="DengXian" panose="02010600030101010101" pitchFamily="2" charset="-122"/>
                <a:cs typeface="Calibri Light" panose="020F0302020204030204" pitchFamily="34" charset="0"/>
              </a:rPr>
              <a:t>EN ROUGE ET MAJUSCULE : </a:t>
            </a:r>
            <a:r>
              <a:rPr lang="fr-FR" dirty="0">
                <a:solidFill>
                  <a:srgbClr val="C00000"/>
                </a:solidFill>
                <a:latin typeface="Comic Sans MS" panose="030F0702030302020204" pitchFamily="66" charset="0"/>
                <a:ea typeface="DengXian" panose="02010600030101010101" pitchFamily="2" charset="-122"/>
                <a:cs typeface="Calibri Light" panose="020F0302020204030204" pitchFamily="34" charset="0"/>
              </a:rPr>
              <a:t>LES ETAPES NUMEROTEES DE TON PARCOURS</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rPr>
              <a:t>En gris, noms des rues ou adresses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00FFFF"/>
                </a:highlight>
                <a:latin typeface="+mj-lt"/>
                <a:ea typeface="DengXian" panose="02010600030101010101" pitchFamily="2" charset="-122"/>
                <a:cs typeface="Calibri Light" panose="020F0302020204030204" pitchFamily="34" charset="0"/>
              </a:rPr>
              <a:t>En bleu clair, nom de lieux (restaurants, boutiques,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00FFFF"/>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rPr>
              <a:t>En orange italique : petit repère culturel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i="1" dirty="0">
                <a:solidFill>
                  <a:srgbClr val="ED7D31"/>
                </a:solidFill>
                <a:latin typeface="+mj-lt"/>
                <a:ea typeface="DengXian" panose="02010600030101010101" pitchFamily="2" charset="-122"/>
                <a:cs typeface="Calibri Light" panose="020F0302020204030204" pitchFamily="34" charset="0"/>
              </a:rPr>
              <a:t>               </a:t>
            </a:r>
            <a:r>
              <a:rPr kumimoji="0" lang="fr-FR" altLang="fr-FR" sz="2400" b="1"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Là où tu verras ce symbole</a:t>
            </a:r>
            <a:r>
              <a:rPr kumimoji="0" lang="fr-FR" altLang="fr-FR" sz="2400" b="0"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 il faudra prendre une photographie du groupe devant le lieu de l’étape !!</a:t>
            </a:r>
            <a:endParaRPr kumimoji="0" lang="fr-FR" altLang="fr-FR"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latin typeface="+mj-lt"/>
            </a:endParaRPr>
          </a:p>
        </p:txBody>
      </p:sp>
      <p:pic>
        <p:nvPicPr>
          <p:cNvPr id="1028" name="Image 20">
            <a:extLst>
              <a:ext uri="{FF2B5EF4-FFF2-40B4-BE49-F238E27FC236}">
                <a16:creationId xmlns:a16="http://schemas.microsoft.com/office/drawing/2014/main" id="{C39AD3FE-429C-12C9-678A-8D7553640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38" y="4508957"/>
            <a:ext cx="754063" cy="6318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a:extLst>
              <a:ext uri="{FF2B5EF4-FFF2-40B4-BE49-F238E27FC236}">
                <a16:creationId xmlns:a16="http://schemas.microsoft.com/office/drawing/2014/main" id="{653119AA-1D42-3F50-E9C6-8FA3F8EED4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9939022-726B-C734-5F36-2AD84D903EED}"/>
              </a:ext>
            </a:extLst>
          </p:cNvPr>
          <p:cNvSpPr>
            <a:spLocks noGrp="1"/>
          </p:cNvSpPr>
          <p:nvPr>
            <p:ph type="sldNum" sz="quarter" idx="12"/>
          </p:nvPr>
        </p:nvSpPr>
        <p:spPr/>
        <p:txBody>
          <a:bodyPr/>
          <a:lstStyle/>
          <a:p>
            <a:fld id="{6AB0ADD8-6908-491C-B9AD-0CCC8D5EDBC2}" type="slidenum">
              <a:rPr lang="fr-FR" smtClean="0"/>
              <a:t>24</a:t>
            </a:fld>
            <a:endParaRPr lang="fr-FR"/>
          </a:p>
        </p:txBody>
      </p:sp>
    </p:spTree>
    <p:extLst>
      <p:ext uri="{BB962C8B-B14F-4D97-AF65-F5344CB8AC3E}">
        <p14:creationId xmlns:p14="http://schemas.microsoft.com/office/powerpoint/2010/main" val="968693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92B0CFC-CA66-216F-CB8B-5FE29B4441FD}"/>
              </a:ext>
            </a:extLst>
          </p:cNvPr>
          <p:cNvSpPr>
            <a:spLocks noGrp="1"/>
          </p:cNvSpPr>
          <p:nvPr>
            <p:ph type="sldNum" sz="quarter" idx="12"/>
          </p:nvPr>
        </p:nvSpPr>
        <p:spPr/>
        <p:txBody>
          <a:bodyPr/>
          <a:lstStyle/>
          <a:p>
            <a:fld id="{6AB0ADD8-6908-491C-B9AD-0CCC8D5EDBC2}" type="slidenum">
              <a:rPr lang="fr-FR" smtClean="0"/>
              <a:t>25</a:t>
            </a:fld>
            <a:endParaRPr lang="fr-FR"/>
          </a:p>
        </p:txBody>
      </p:sp>
      <p:sp>
        <p:nvSpPr>
          <p:cNvPr id="6" name="ZoneTexte 5">
            <a:extLst>
              <a:ext uri="{FF2B5EF4-FFF2-40B4-BE49-F238E27FC236}">
                <a16:creationId xmlns:a16="http://schemas.microsoft.com/office/drawing/2014/main" id="{BE603D39-DCBC-AAAF-D491-F9D1344AB5A6}"/>
              </a:ext>
            </a:extLst>
          </p:cNvPr>
          <p:cNvSpPr txBox="1"/>
          <p:nvPr/>
        </p:nvSpPr>
        <p:spPr>
          <a:xfrm>
            <a:off x="399494" y="258850"/>
            <a:ext cx="4758931" cy="1933799"/>
          </a:xfrm>
          <a:prstGeom prst="rect">
            <a:avLst/>
          </a:prstGeom>
          <a:noFill/>
        </p:spPr>
        <p:txBody>
          <a:bodyPr wrap="none" rtlCol="0">
            <a:spAutoFit/>
          </a:bodyPr>
          <a:lstStyle/>
          <a:p>
            <a:pPr>
              <a:lnSpc>
                <a:spcPct val="107000"/>
              </a:lnSpc>
              <a:spcAft>
                <a:spcPts val="800"/>
              </a:spcAft>
            </a:pPr>
            <a:r>
              <a:rPr lang="fr-FR" dirty="0">
                <a:solidFill>
                  <a:srgbClr val="FF33CC"/>
                </a:solidFill>
                <a:latin typeface="Comic Sans MS" panose="030F0702030302020204" pitchFamily="66" charset="0"/>
                <a:ea typeface="DengXian" panose="02010600030101010101" pitchFamily="2" charset="-122"/>
                <a:cs typeface="Calibri Light" panose="020F0302020204030204" pitchFamily="34" charset="0"/>
              </a:rPr>
              <a:t>PARCOURS</a:t>
            </a:r>
            <a:r>
              <a:rPr lang="fr-FR" sz="1800" dirty="0">
                <a:solidFill>
                  <a:srgbClr val="FF33CC"/>
                </a:solidFill>
                <a:effectLst/>
                <a:latin typeface="Comic Sans MS" panose="030F0702030302020204" pitchFamily="66" charset="0"/>
                <a:ea typeface="DengXian" panose="02010600030101010101" pitchFamily="2" charset="-122"/>
                <a:cs typeface="Calibri Light" panose="020F0302020204030204" pitchFamily="34" charset="0"/>
              </a:rPr>
              <a:t> C</a:t>
            </a:r>
          </a:p>
          <a:p>
            <a:pPr>
              <a:lnSpc>
                <a:spcPct val="107000"/>
              </a:lnSpc>
              <a:spcAft>
                <a:spcPts val="800"/>
              </a:spcAft>
            </a:pPr>
            <a:r>
              <a:rPr lang="fr-FR" dirty="0">
                <a:solidFill>
                  <a:srgbClr val="FF33CC"/>
                </a:solidFill>
                <a:latin typeface="Comic Sans MS" panose="030F0702030302020204" pitchFamily="66" charset="0"/>
                <a:ea typeface="DengXian" panose="02010600030101010101" pitchFamily="2" charset="-122"/>
                <a:cs typeface="Calibri Light" panose="020F0302020204030204" pitchFamily="34" charset="0"/>
              </a:rPr>
              <a:t>DEPART :</a:t>
            </a:r>
            <a:endParaRPr lang="fr-FR" sz="1800" dirty="0">
              <a:solidFill>
                <a:srgbClr val="FF33CC"/>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A partir de la pointe du triangle que forment </a:t>
            </a:r>
            <a:b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br>
            <a: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les avenues Ivry et Choisy, </a:t>
            </a:r>
            <a:b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b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prends </a:t>
            </a:r>
            <a:r>
              <a:rPr lang="fr-FR" sz="1400" dirty="0">
                <a:effectLst/>
                <a:highlight>
                  <a:srgbClr val="C0C0C0"/>
                </a:highlight>
                <a:latin typeface="Calibri Light" panose="020F0302020204030204" pitchFamily="34" charset="0"/>
                <a:ea typeface="DengXian" panose="02010600030101010101" pitchFamily="2" charset="-122"/>
                <a:cs typeface="Times New Roman" panose="02020603050405020304" pitchFamily="18" charset="0"/>
              </a:rPr>
              <a:t>l’avenue de Choisy </a:t>
            </a: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en </a:t>
            </a:r>
            <a:r>
              <a:rPr lang="fr-FR" sz="1400" b="1" dirty="0">
                <a:effectLst/>
                <a:latin typeface="Calibri Light" panose="020F0302020204030204" pitchFamily="34" charset="0"/>
                <a:ea typeface="DengXian" panose="02010600030101010101" pitchFamily="2" charset="-122"/>
                <a:cs typeface="Times New Roman" panose="02020603050405020304" pitchFamily="18" charset="0"/>
              </a:rPr>
              <a:t>marchant sur le trottoir de gauche </a:t>
            </a:r>
            <a:br>
              <a:rPr lang="fr-FR" sz="1400" dirty="0">
                <a:effectLst/>
                <a:latin typeface="Calibri Light" panose="020F0302020204030204" pitchFamily="34" charset="0"/>
                <a:ea typeface="DengXian" panose="02010600030101010101" pitchFamily="2" charset="-122"/>
                <a:cs typeface="Times New Roman" panose="02020603050405020304" pitchFamily="18" charset="0"/>
              </a:rPr>
            </a:br>
            <a:r>
              <a:rPr lang="fr-FR" sz="1400" dirty="0">
                <a:solidFill>
                  <a:srgbClr val="FF33CC"/>
                </a:solidFill>
                <a:effectLst/>
                <a:latin typeface="Calibri Light" panose="020F0302020204030204" pitchFamily="34" charset="0"/>
                <a:ea typeface="DengXian" panose="02010600030101010101" pitchFamily="2" charset="-122"/>
                <a:cs typeface="Times New Roman" panose="02020603050405020304" pitchFamily="18" charset="0"/>
              </a:rPr>
              <a:t>(celui des numéros pairs</a:t>
            </a:r>
            <a:r>
              <a:rPr lang="fr-FR" sz="1400" dirty="0">
                <a:effectLst/>
                <a:latin typeface="Calibri Light" panose="020F0302020204030204" pitchFamily="34" charset="0"/>
                <a:ea typeface="DengXian" panose="02010600030101010101" pitchFamily="2" charset="-122"/>
                <a:cs typeface="Times New Roman" panose="02020603050405020304" pitchFamily="18" charset="0"/>
              </a:rPr>
              <a:t>) !</a:t>
            </a:r>
            <a:endParaRPr lang="fr-FR" sz="1400" dirty="0"/>
          </a:p>
        </p:txBody>
      </p:sp>
      <p:graphicFrame>
        <p:nvGraphicFramePr>
          <p:cNvPr id="2" name="Objet 1">
            <a:extLst>
              <a:ext uri="{FF2B5EF4-FFF2-40B4-BE49-F238E27FC236}">
                <a16:creationId xmlns:a16="http://schemas.microsoft.com/office/drawing/2014/main" id="{FA3373E6-4D9B-67F1-CF18-1AA994EBE7B8}"/>
              </a:ext>
            </a:extLst>
          </p:cNvPr>
          <p:cNvGraphicFramePr>
            <a:graphicFrameLocks noChangeAspect="1"/>
          </p:cNvGraphicFramePr>
          <p:nvPr/>
        </p:nvGraphicFramePr>
        <p:xfrm>
          <a:off x="333375" y="2899931"/>
          <a:ext cx="5762625" cy="3124200"/>
        </p:xfrm>
        <a:graphic>
          <a:graphicData uri="http://schemas.openxmlformats.org/presentationml/2006/ole">
            <mc:AlternateContent xmlns:mc="http://schemas.openxmlformats.org/markup-compatibility/2006">
              <mc:Choice xmlns:v="urn:schemas-microsoft-com:vml" Requires="v">
                <p:oleObj name="Document" r:id="rId2" imgW="5763233" imgH="3124073" progId="Word.Document.12">
                  <p:embed/>
                </p:oleObj>
              </mc:Choice>
              <mc:Fallback>
                <p:oleObj name="Document" r:id="rId2" imgW="5763233" imgH="3124073" progId="Word.Document.12">
                  <p:embed/>
                  <p:pic>
                    <p:nvPicPr>
                      <p:cNvPr id="2" name="Objet 1">
                        <a:extLst>
                          <a:ext uri="{FF2B5EF4-FFF2-40B4-BE49-F238E27FC236}">
                            <a16:creationId xmlns:a16="http://schemas.microsoft.com/office/drawing/2014/main" id="{FA3373E6-4D9B-67F1-CF18-1AA994EBE7B8}"/>
                          </a:ext>
                        </a:extLst>
                      </p:cNvPr>
                      <p:cNvPicPr/>
                      <p:nvPr/>
                    </p:nvPicPr>
                    <p:blipFill>
                      <a:blip r:embed="rId3"/>
                      <a:stretch>
                        <a:fillRect/>
                      </a:stretch>
                    </p:blipFill>
                    <p:spPr>
                      <a:xfrm>
                        <a:off x="333375" y="2899931"/>
                        <a:ext cx="5762625" cy="3124200"/>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BE12CB39-DA65-8F16-4954-232CB2D833BE}"/>
              </a:ext>
            </a:extLst>
          </p:cNvPr>
          <p:cNvGraphicFramePr>
            <a:graphicFrameLocks noChangeAspect="1"/>
          </p:cNvGraphicFramePr>
          <p:nvPr/>
        </p:nvGraphicFramePr>
        <p:xfrm>
          <a:off x="6023099" y="466925"/>
          <a:ext cx="6047572" cy="1592694"/>
        </p:xfrm>
        <a:graphic>
          <a:graphicData uri="http://schemas.openxmlformats.org/presentationml/2006/ole">
            <mc:AlternateContent xmlns:mc="http://schemas.openxmlformats.org/markup-compatibility/2006">
              <mc:Choice xmlns:v="urn:schemas-microsoft-com:vml" Requires="v">
                <p:oleObj name="Document" r:id="rId4" imgW="5763233" imgH="1517757" progId="Word.Document.12">
                  <p:embed/>
                </p:oleObj>
              </mc:Choice>
              <mc:Fallback>
                <p:oleObj name="Document" r:id="rId4" imgW="5763233" imgH="1517757" progId="Word.Document.12">
                  <p:embed/>
                  <p:pic>
                    <p:nvPicPr>
                      <p:cNvPr id="5" name="Objet 4">
                        <a:extLst>
                          <a:ext uri="{FF2B5EF4-FFF2-40B4-BE49-F238E27FC236}">
                            <a16:creationId xmlns:a16="http://schemas.microsoft.com/office/drawing/2014/main" id="{BE12CB39-DA65-8F16-4954-232CB2D833BE}"/>
                          </a:ext>
                        </a:extLst>
                      </p:cNvPr>
                      <p:cNvPicPr/>
                      <p:nvPr/>
                    </p:nvPicPr>
                    <p:blipFill>
                      <a:blip r:embed="rId5"/>
                      <a:stretch>
                        <a:fillRect/>
                      </a:stretch>
                    </p:blipFill>
                    <p:spPr>
                      <a:xfrm>
                        <a:off x="6023099" y="466925"/>
                        <a:ext cx="6047572" cy="1592694"/>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1A53D6F2-0C56-1ED5-71AD-0E0A5794E9E9}"/>
              </a:ext>
            </a:extLst>
          </p:cNvPr>
          <p:cNvGraphicFramePr>
            <a:graphicFrameLocks noChangeAspect="1"/>
          </p:cNvGraphicFramePr>
          <p:nvPr/>
        </p:nvGraphicFramePr>
        <p:xfrm>
          <a:off x="6060797" y="2323068"/>
          <a:ext cx="5972175" cy="2990850"/>
        </p:xfrm>
        <a:graphic>
          <a:graphicData uri="http://schemas.openxmlformats.org/presentationml/2006/ole">
            <mc:AlternateContent xmlns:mc="http://schemas.openxmlformats.org/markup-compatibility/2006">
              <mc:Choice xmlns:v="urn:schemas-microsoft-com:vml" Requires="v">
                <p:oleObj name="Document" r:id="rId6" imgW="5763233" imgH="2887553" progId="Word.Document.12">
                  <p:embed/>
                </p:oleObj>
              </mc:Choice>
              <mc:Fallback>
                <p:oleObj name="Document" r:id="rId6" imgW="5763233" imgH="2887553" progId="Word.Document.12">
                  <p:embed/>
                  <p:pic>
                    <p:nvPicPr>
                      <p:cNvPr id="7" name="Objet 6">
                        <a:extLst>
                          <a:ext uri="{FF2B5EF4-FFF2-40B4-BE49-F238E27FC236}">
                            <a16:creationId xmlns:a16="http://schemas.microsoft.com/office/drawing/2014/main" id="{1A53D6F2-0C56-1ED5-71AD-0E0A5794E9E9}"/>
                          </a:ext>
                        </a:extLst>
                      </p:cNvPr>
                      <p:cNvPicPr/>
                      <p:nvPr/>
                    </p:nvPicPr>
                    <p:blipFill>
                      <a:blip r:embed="rId7"/>
                      <a:stretch>
                        <a:fillRect/>
                      </a:stretch>
                    </p:blipFill>
                    <p:spPr>
                      <a:xfrm>
                        <a:off x="6060797" y="2323068"/>
                        <a:ext cx="5972175" cy="2990850"/>
                      </a:xfrm>
                      <a:prstGeom prst="rect">
                        <a:avLst/>
                      </a:prstGeom>
                    </p:spPr>
                  </p:pic>
                </p:oleObj>
              </mc:Fallback>
            </mc:AlternateContent>
          </a:graphicData>
        </a:graphic>
      </p:graphicFrame>
    </p:spTree>
    <p:extLst>
      <p:ext uri="{BB962C8B-B14F-4D97-AF65-F5344CB8AC3E}">
        <p14:creationId xmlns:p14="http://schemas.microsoft.com/office/powerpoint/2010/main" val="128166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20E994DC-60FE-E285-391A-B93F65008E4F}"/>
              </a:ext>
            </a:extLst>
          </p:cNvPr>
          <p:cNvSpPr>
            <a:spLocks noGrp="1"/>
          </p:cNvSpPr>
          <p:nvPr>
            <p:ph type="sldNum" sz="quarter" idx="12"/>
          </p:nvPr>
        </p:nvSpPr>
        <p:spPr/>
        <p:txBody>
          <a:bodyPr/>
          <a:lstStyle/>
          <a:p>
            <a:fld id="{6AB0ADD8-6908-491C-B9AD-0CCC8D5EDBC2}" type="slidenum">
              <a:rPr lang="fr-FR" smtClean="0"/>
              <a:t>26</a:t>
            </a:fld>
            <a:endParaRPr lang="fr-FR"/>
          </a:p>
        </p:txBody>
      </p:sp>
      <p:graphicFrame>
        <p:nvGraphicFramePr>
          <p:cNvPr id="5" name="Objet 4">
            <a:extLst>
              <a:ext uri="{FF2B5EF4-FFF2-40B4-BE49-F238E27FC236}">
                <a16:creationId xmlns:a16="http://schemas.microsoft.com/office/drawing/2014/main" id="{FF1F2FC0-4701-9778-E8A5-D87C84087A8F}"/>
              </a:ext>
            </a:extLst>
          </p:cNvPr>
          <p:cNvGraphicFramePr>
            <a:graphicFrameLocks noChangeAspect="1"/>
          </p:cNvGraphicFramePr>
          <p:nvPr/>
        </p:nvGraphicFramePr>
        <p:xfrm>
          <a:off x="188558" y="233132"/>
          <a:ext cx="6053412" cy="3939374"/>
        </p:xfrm>
        <a:graphic>
          <a:graphicData uri="http://schemas.openxmlformats.org/presentationml/2006/ole">
            <mc:AlternateContent xmlns:mc="http://schemas.openxmlformats.org/markup-compatibility/2006">
              <mc:Choice xmlns:v="urn:schemas-microsoft-com:vml" Requires="v">
                <p:oleObj name="Document" r:id="rId2" imgW="5763233" imgH="3755871" progId="Word.Document.12">
                  <p:embed/>
                </p:oleObj>
              </mc:Choice>
              <mc:Fallback>
                <p:oleObj name="Document" r:id="rId2" imgW="5763233" imgH="3755871" progId="Word.Document.12">
                  <p:embed/>
                  <p:pic>
                    <p:nvPicPr>
                      <p:cNvPr id="5" name="Objet 4">
                        <a:extLst>
                          <a:ext uri="{FF2B5EF4-FFF2-40B4-BE49-F238E27FC236}">
                            <a16:creationId xmlns:a16="http://schemas.microsoft.com/office/drawing/2014/main" id="{FF1F2FC0-4701-9778-E8A5-D87C84087A8F}"/>
                          </a:ext>
                        </a:extLst>
                      </p:cNvPr>
                      <p:cNvPicPr/>
                      <p:nvPr/>
                    </p:nvPicPr>
                    <p:blipFill>
                      <a:blip r:embed="rId3"/>
                      <a:stretch>
                        <a:fillRect/>
                      </a:stretch>
                    </p:blipFill>
                    <p:spPr>
                      <a:xfrm>
                        <a:off x="188558" y="233132"/>
                        <a:ext cx="6053412" cy="3939374"/>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05859714-5C53-AF88-280F-5E090E32499E}"/>
              </a:ext>
            </a:extLst>
          </p:cNvPr>
          <p:cNvGraphicFramePr>
            <a:graphicFrameLocks noChangeAspect="1"/>
          </p:cNvGraphicFramePr>
          <p:nvPr/>
        </p:nvGraphicFramePr>
        <p:xfrm>
          <a:off x="6638278" y="136525"/>
          <a:ext cx="5248922" cy="6925799"/>
        </p:xfrm>
        <a:graphic>
          <a:graphicData uri="http://schemas.openxmlformats.org/presentationml/2006/ole">
            <mc:AlternateContent xmlns:mc="http://schemas.openxmlformats.org/markup-compatibility/2006">
              <mc:Choice xmlns:v="urn:schemas-microsoft-com:vml" Requires="v">
                <p:oleObj name="Document" r:id="rId4" imgW="5763233" imgH="7599223" progId="Word.Document.12">
                  <p:embed/>
                </p:oleObj>
              </mc:Choice>
              <mc:Fallback>
                <p:oleObj name="Document" r:id="rId4" imgW="5763233" imgH="7599223" progId="Word.Document.12">
                  <p:embed/>
                  <p:pic>
                    <p:nvPicPr>
                      <p:cNvPr id="2" name="Objet 1">
                        <a:extLst>
                          <a:ext uri="{FF2B5EF4-FFF2-40B4-BE49-F238E27FC236}">
                            <a16:creationId xmlns:a16="http://schemas.microsoft.com/office/drawing/2014/main" id="{05859714-5C53-AF88-280F-5E090E32499E}"/>
                          </a:ext>
                        </a:extLst>
                      </p:cNvPr>
                      <p:cNvPicPr/>
                      <p:nvPr/>
                    </p:nvPicPr>
                    <p:blipFill>
                      <a:blip r:embed="rId5"/>
                      <a:stretch>
                        <a:fillRect/>
                      </a:stretch>
                    </p:blipFill>
                    <p:spPr>
                      <a:xfrm>
                        <a:off x="6638278" y="136525"/>
                        <a:ext cx="5248922" cy="6925799"/>
                      </a:xfrm>
                      <a:prstGeom prst="rect">
                        <a:avLst/>
                      </a:prstGeom>
                    </p:spPr>
                  </p:pic>
                </p:oleObj>
              </mc:Fallback>
            </mc:AlternateContent>
          </a:graphicData>
        </a:graphic>
      </p:graphicFrame>
    </p:spTree>
    <p:extLst>
      <p:ext uri="{BB962C8B-B14F-4D97-AF65-F5344CB8AC3E}">
        <p14:creationId xmlns:p14="http://schemas.microsoft.com/office/powerpoint/2010/main" val="234942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81E233F-36EA-65AE-542F-9551DB4AB009}"/>
              </a:ext>
            </a:extLst>
          </p:cNvPr>
          <p:cNvSpPr>
            <a:spLocks noGrp="1"/>
          </p:cNvSpPr>
          <p:nvPr>
            <p:ph type="sldNum" sz="quarter" idx="12"/>
          </p:nvPr>
        </p:nvSpPr>
        <p:spPr/>
        <p:txBody>
          <a:bodyPr/>
          <a:lstStyle/>
          <a:p>
            <a:fld id="{6AB0ADD8-6908-491C-B9AD-0CCC8D5EDBC2}" type="slidenum">
              <a:rPr lang="fr-FR" smtClean="0"/>
              <a:t>27</a:t>
            </a:fld>
            <a:endParaRPr lang="fr-FR"/>
          </a:p>
        </p:txBody>
      </p:sp>
      <p:graphicFrame>
        <p:nvGraphicFramePr>
          <p:cNvPr id="2" name="Objet 1">
            <a:extLst>
              <a:ext uri="{FF2B5EF4-FFF2-40B4-BE49-F238E27FC236}">
                <a16:creationId xmlns:a16="http://schemas.microsoft.com/office/drawing/2014/main" id="{097DD3F3-A9E7-D772-D65D-D27C05920E7D}"/>
              </a:ext>
            </a:extLst>
          </p:cNvPr>
          <p:cNvGraphicFramePr>
            <a:graphicFrameLocks noChangeAspect="1"/>
          </p:cNvGraphicFramePr>
          <p:nvPr/>
        </p:nvGraphicFramePr>
        <p:xfrm>
          <a:off x="313279" y="214914"/>
          <a:ext cx="5837750" cy="3131968"/>
        </p:xfrm>
        <a:graphic>
          <a:graphicData uri="http://schemas.openxmlformats.org/presentationml/2006/ole">
            <mc:AlternateContent xmlns:mc="http://schemas.openxmlformats.org/markup-compatibility/2006">
              <mc:Choice xmlns:v="urn:schemas-microsoft-com:vml" Requires="v">
                <p:oleObj name="Document" r:id="rId2" imgW="5763233" imgH="3089153" progId="Word.Document.12">
                  <p:embed/>
                </p:oleObj>
              </mc:Choice>
              <mc:Fallback>
                <p:oleObj name="Document" r:id="rId2" imgW="5763233" imgH="3089153" progId="Word.Document.12">
                  <p:embed/>
                  <p:pic>
                    <p:nvPicPr>
                      <p:cNvPr id="2" name="Objet 1">
                        <a:extLst>
                          <a:ext uri="{FF2B5EF4-FFF2-40B4-BE49-F238E27FC236}">
                            <a16:creationId xmlns:a16="http://schemas.microsoft.com/office/drawing/2014/main" id="{097DD3F3-A9E7-D772-D65D-D27C05920E7D}"/>
                          </a:ext>
                        </a:extLst>
                      </p:cNvPr>
                      <p:cNvPicPr/>
                      <p:nvPr/>
                    </p:nvPicPr>
                    <p:blipFill>
                      <a:blip r:embed="rId3"/>
                      <a:stretch>
                        <a:fillRect/>
                      </a:stretch>
                    </p:blipFill>
                    <p:spPr>
                      <a:xfrm>
                        <a:off x="313279" y="214914"/>
                        <a:ext cx="5837750" cy="3131968"/>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592AB020-D6B9-7BE4-B79A-5DBF61D3EB5F}"/>
              </a:ext>
            </a:extLst>
          </p:cNvPr>
          <p:cNvGraphicFramePr>
            <a:graphicFrameLocks noChangeAspect="1"/>
          </p:cNvGraphicFramePr>
          <p:nvPr/>
        </p:nvGraphicFramePr>
        <p:xfrm>
          <a:off x="6030036" y="2638656"/>
          <a:ext cx="6041569" cy="3238362"/>
        </p:xfrm>
        <a:graphic>
          <a:graphicData uri="http://schemas.openxmlformats.org/presentationml/2006/ole">
            <mc:AlternateContent xmlns:mc="http://schemas.openxmlformats.org/markup-compatibility/2006">
              <mc:Choice xmlns:v="urn:schemas-microsoft-com:vml" Requires="v">
                <p:oleObj name="Document" r:id="rId4" imgW="5763233" imgH="3089153" progId="Word.Document.12">
                  <p:embed/>
                </p:oleObj>
              </mc:Choice>
              <mc:Fallback>
                <p:oleObj name="Document" r:id="rId4" imgW="5763233" imgH="3089153" progId="Word.Document.12">
                  <p:embed/>
                  <p:pic>
                    <p:nvPicPr>
                      <p:cNvPr id="6" name="Objet 5">
                        <a:extLst>
                          <a:ext uri="{FF2B5EF4-FFF2-40B4-BE49-F238E27FC236}">
                            <a16:creationId xmlns:a16="http://schemas.microsoft.com/office/drawing/2014/main" id="{592AB020-D6B9-7BE4-B79A-5DBF61D3EB5F}"/>
                          </a:ext>
                        </a:extLst>
                      </p:cNvPr>
                      <p:cNvPicPr/>
                      <p:nvPr/>
                    </p:nvPicPr>
                    <p:blipFill>
                      <a:blip r:embed="rId5"/>
                      <a:stretch>
                        <a:fillRect/>
                      </a:stretch>
                    </p:blipFill>
                    <p:spPr>
                      <a:xfrm>
                        <a:off x="6030036" y="2638656"/>
                        <a:ext cx="6041569" cy="3238362"/>
                      </a:xfrm>
                      <a:prstGeom prst="rect">
                        <a:avLst/>
                      </a:prstGeom>
                    </p:spPr>
                  </p:pic>
                </p:oleObj>
              </mc:Fallback>
            </mc:AlternateContent>
          </a:graphicData>
        </a:graphic>
      </p:graphicFrame>
    </p:spTree>
    <p:extLst>
      <p:ext uri="{BB962C8B-B14F-4D97-AF65-F5344CB8AC3E}">
        <p14:creationId xmlns:p14="http://schemas.microsoft.com/office/powerpoint/2010/main" val="1506926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EBA0CD8-7D03-2E93-608A-75614DE71FA0}"/>
              </a:ext>
            </a:extLst>
          </p:cNvPr>
          <p:cNvSpPr>
            <a:spLocks noGrp="1"/>
          </p:cNvSpPr>
          <p:nvPr>
            <p:ph type="sldNum" sz="quarter" idx="12"/>
          </p:nvPr>
        </p:nvSpPr>
        <p:spPr/>
        <p:txBody>
          <a:bodyPr/>
          <a:lstStyle/>
          <a:p>
            <a:fld id="{6AB0ADD8-6908-491C-B9AD-0CCC8D5EDBC2}" type="slidenum">
              <a:rPr lang="fr-FR" smtClean="0"/>
              <a:t>28</a:t>
            </a:fld>
            <a:endParaRPr lang="fr-FR"/>
          </a:p>
        </p:txBody>
      </p:sp>
      <p:graphicFrame>
        <p:nvGraphicFramePr>
          <p:cNvPr id="7" name="Objet 6">
            <a:extLst>
              <a:ext uri="{FF2B5EF4-FFF2-40B4-BE49-F238E27FC236}">
                <a16:creationId xmlns:a16="http://schemas.microsoft.com/office/drawing/2014/main" id="{B2ABA3BA-5B4D-2B1A-675C-C68C90FE4168}"/>
              </a:ext>
            </a:extLst>
          </p:cNvPr>
          <p:cNvGraphicFramePr>
            <a:graphicFrameLocks noChangeAspect="1"/>
          </p:cNvGraphicFramePr>
          <p:nvPr/>
        </p:nvGraphicFramePr>
        <p:xfrm>
          <a:off x="6096000" y="2195512"/>
          <a:ext cx="5972175" cy="2466975"/>
        </p:xfrm>
        <a:graphic>
          <a:graphicData uri="http://schemas.openxmlformats.org/presentationml/2006/ole">
            <mc:AlternateContent xmlns:mc="http://schemas.openxmlformats.org/markup-compatibility/2006">
              <mc:Choice xmlns:v="urn:schemas-microsoft-com:vml" Requires="v">
                <p:oleObj name="Document" r:id="rId2" imgW="5763233" imgH="2382835" progId="Word.Document.12">
                  <p:embed/>
                </p:oleObj>
              </mc:Choice>
              <mc:Fallback>
                <p:oleObj name="Document" r:id="rId2" imgW="5763233" imgH="2382835" progId="Word.Document.12">
                  <p:embed/>
                  <p:pic>
                    <p:nvPicPr>
                      <p:cNvPr id="7" name="Objet 6">
                        <a:extLst>
                          <a:ext uri="{FF2B5EF4-FFF2-40B4-BE49-F238E27FC236}">
                            <a16:creationId xmlns:a16="http://schemas.microsoft.com/office/drawing/2014/main" id="{B2ABA3BA-5B4D-2B1A-675C-C68C90FE4168}"/>
                          </a:ext>
                        </a:extLst>
                      </p:cNvPr>
                      <p:cNvPicPr/>
                      <p:nvPr/>
                    </p:nvPicPr>
                    <p:blipFill>
                      <a:blip r:embed="rId3"/>
                      <a:stretch>
                        <a:fillRect/>
                      </a:stretch>
                    </p:blipFill>
                    <p:spPr>
                      <a:xfrm>
                        <a:off x="6096000" y="2195512"/>
                        <a:ext cx="5972175" cy="2466975"/>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60F15A33-F96E-98AA-04FB-667120F1EF5B}"/>
              </a:ext>
            </a:extLst>
          </p:cNvPr>
          <p:cNvGraphicFramePr>
            <a:graphicFrameLocks noChangeAspect="1"/>
          </p:cNvGraphicFramePr>
          <p:nvPr/>
        </p:nvGraphicFramePr>
        <p:xfrm>
          <a:off x="221093" y="416696"/>
          <a:ext cx="5686425" cy="5886450"/>
        </p:xfrm>
        <a:graphic>
          <a:graphicData uri="http://schemas.openxmlformats.org/presentationml/2006/ole">
            <mc:AlternateContent xmlns:mc="http://schemas.openxmlformats.org/markup-compatibility/2006">
              <mc:Choice xmlns:v="urn:schemas-microsoft-com:vml" Requires="v">
                <p:oleObj name="Document" r:id="rId4" imgW="5763233" imgH="5964106" progId="Word.Document.12">
                  <p:embed/>
                </p:oleObj>
              </mc:Choice>
              <mc:Fallback>
                <p:oleObj name="Document" r:id="rId4" imgW="5763233" imgH="5964106" progId="Word.Document.12">
                  <p:embed/>
                  <p:pic>
                    <p:nvPicPr>
                      <p:cNvPr id="2" name="Objet 1">
                        <a:extLst>
                          <a:ext uri="{FF2B5EF4-FFF2-40B4-BE49-F238E27FC236}">
                            <a16:creationId xmlns:a16="http://schemas.microsoft.com/office/drawing/2014/main" id="{60F15A33-F96E-98AA-04FB-667120F1EF5B}"/>
                          </a:ext>
                        </a:extLst>
                      </p:cNvPr>
                      <p:cNvPicPr/>
                      <p:nvPr/>
                    </p:nvPicPr>
                    <p:blipFill>
                      <a:blip r:embed="rId5"/>
                      <a:stretch>
                        <a:fillRect/>
                      </a:stretch>
                    </p:blipFill>
                    <p:spPr>
                      <a:xfrm>
                        <a:off x="221093" y="416696"/>
                        <a:ext cx="5686425" cy="5886450"/>
                      </a:xfrm>
                      <a:prstGeom prst="rect">
                        <a:avLst/>
                      </a:prstGeom>
                    </p:spPr>
                  </p:pic>
                </p:oleObj>
              </mc:Fallback>
            </mc:AlternateContent>
          </a:graphicData>
        </a:graphic>
      </p:graphicFrame>
    </p:spTree>
    <p:extLst>
      <p:ext uri="{BB962C8B-B14F-4D97-AF65-F5344CB8AC3E}">
        <p14:creationId xmlns:p14="http://schemas.microsoft.com/office/powerpoint/2010/main" val="2426879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2B1549-AC8E-9A55-C52F-3E1144F73AF6}"/>
              </a:ext>
            </a:extLst>
          </p:cNvPr>
          <p:cNvSpPr>
            <a:spLocks noGrp="1"/>
          </p:cNvSpPr>
          <p:nvPr>
            <p:ph type="sldNum" sz="quarter" idx="12"/>
          </p:nvPr>
        </p:nvSpPr>
        <p:spPr/>
        <p:txBody>
          <a:bodyPr/>
          <a:lstStyle/>
          <a:p>
            <a:fld id="{6AB0ADD8-6908-491C-B9AD-0CCC8D5EDBC2}" type="slidenum">
              <a:rPr lang="fr-FR" smtClean="0"/>
              <a:t>29</a:t>
            </a:fld>
            <a:endParaRPr lang="fr-FR"/>
          </a:p>
        </p:txBody>
      </p:sp>
      <p:graphicFrame>
        <p:nvGraphicFramePr>
          <p:cNvPr id="8" name="Objet 7">
            <a:extLst>
              <a:ext uri="{FF2B5EF4-FFF2-40B4-BE49-F238E27FC236}">
                <a16:creationId xmlns:a16="http://schemas.microsoft.com/office/drawing/2014/main" id="{9439A0A1-BE22-095A-67AD-43A7291F61D0}"/>
              </a:ext>
            </a:extLst>
          </p:cNvPr>
          <p:cNvGraphicFramePr>
            <a:graphicFrameLocks noChangeAspect="1"/>
          </p:cNvGraphicFramePr>
          <p:nvPr/>
        </p:nvGraphicFramePr>
        <p:xfrm>
          <a:off x="238129" y="676274"/>
          <a:ext cx="5610225" cy="3724275"/>
        </p:xfrm>
        <a:graphic>
          <a:graphicData uri="http://schemas.openxmlformats.org/presentationml/2006/ole">
            <mc:AlternateContent xmlns:mc="http://schemas.openxmlformats.org/markup-compatibility/2006">
              <mc:Choice xmlns:v="urn:schemas-microsoft-com:vml" Requires="v">
                <p:oleObj name="Document" r:id="rId2" imgW="5763233" imgH="3825711" progId="Word.Document.12">
                  <p:embed/>
                </p:oleObj>
              </mc:Choice>
              <mc:Fallback>
                <p:oleObj name="Document" r:id="rId2" imgW="5763233" imgH="3825711" progId="Word.Document.12">
                  <p:embed/>
                  <p:pic>
                    <p:nvPicPr>
                      <p:cNvPr id="8" name="Objet 7">
                        <a:extLst>
                          <a:ext uri="{FF2B5EF4-FFF2-40B4-BE49-F238E27FC236}">
                            <a16:creationId xmlns:a16="http://schemas.microsoft.com/office/drawing/2014/main" id="{9439A0A1-BE22-095A-67AD-43A7291F61D0}"/>
                          </a:ext>
                        </a:extLst>
                      </p:cNvPr>
                      <p:cNvPicPr/>
                      <p:nvPr/>
                    </p:nvPicPr>
                    <p:blipFill>
                      <a:blip r:embed="rId3"/>
                      <a:stretch>
                        <a:fillRect/>
                      </a:stretch>
                    </p:blipFill>
                    <p:spPr>
                      <a:xfrm>
                        <a:off x="238129" y="676274"/>
                        <a:ext cx="5610225" cy="3724275"/>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5FEA5255-BEEC-E4E5-92DC-2985F0318ED5}"/>
              </a:ext>
            </a:extLst>
          </p:cNvPr>
          <p:cNvGraphicFramePr>
            <a:graphicFrameLocks noChangeAspect="1"/>
          </p:cNvGraphicFramePr>
          <p:nvPr/>
        </p:nvGraphicFramePr>
        <p:xfrm>
          <a:off x="6334127" y="676275"/>
          <a:ext cx="5467350" cy="3724275"/>
        </p:xfrm>
        <a:graphic>
          <a:graphicData uri="http://schemas.openxmlformats.org/presentationml/2006/ole">
            <mc:AlternateContent xmlns:mc="http://schemas.openxmlformats.org/markup-compatibility/2006">
              <mc:Choice xmlns:v="urn:schemas-microsoft-com:vml" Requires="v">
                <p:oleObj name="Document" r:id="rId4" imgW="5763233" imgH="3929031" progId="Word.Document.12">
                  <p:embed/>
                </p:oleObj>
              </mc:Choice>
              <mc:Fallback>
                <p:oleObj name="Document" r:id="rId4" imgW="5763233" imgH="3929031" progId="Word.Document.12">
                  <p:embed/>
                  <p:pic>
                    <p:nvPicPr>
                      <p:cNvPr id="9" name="Objet 8">
                        <a:extLst>
                          <a:ext uri="{FF2B5EF4-FFF2-40B4-BE49-F238E27FC236}">
                            <a16:creationId xmlns:a16="http://schemas.microsoft.com/office/drawing/2014/main" id="{5FEA5255-BEEC-E4E5-92DC-2985F0318ED5}"/>
                          </a:ext>
                        </a:extLst>
                      </p:cNvPr>
                      <p:cNvPicPr/>
                      <p:nvPr/>
                    </p:nvPicPr>
                    <p:blipFill>
                      <a:blip r:embed="rId5"/>
                      <a:stretch>
                        <a:fillRect/>
                      </a:stretch>
                    </p:blipFill>
                    <p:spPr>
                      <a:xfrm>
                        <a:off x="6334127" y="676275"/>
                        <a:ext cx="5467350" cy="3724275"/>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C3855F32-6CA4-F183-411A-A5E00885E83C}"/>
              </a:ext>
            </a:extLst>
          </p:cNvPr>
          <p:cNvGraphicFramePr>
            <a:graphicFrameLocks noChangeAspect="1"/>
          </p:cNvGraphicFramePr>
          <p:nvPr/>
        </p:nvGraphicFramePr>
        <p:xfrm>
          <a:off x="6457950" y="4400550"/>
          <a:ext cx="5829300" cy="1981200"/>
        </p:xfrm>
        <a:graphic>
          <a:graphicData uri="http://schemas.openxmlformats.org/presentationml/2006/ole">
            <mc:AlternateContent xmlns:mc="http://schemas.openxmlformats.org/markup-compatibility/2006">
              <mc:Choice xmlns:v="urn:schemas-microsoft-com:vml" Requires="v">
                <p:oleObj name="Document" r:id="rId6" imgW="5763233" imgH="1963796" progId="Word.Document.12">
                  <p:embed/>
                </p:oleObj>
              </mc:Choice>
              <mc:Fallback>
                <p:oleObj name="Document" r:id="rId6" imgW="5763233" imgH="1963796" progId="Word.Document.12">
                  <p:embed/>
                  <p:pic>
                    <p:nvPicPr>
                      <p:cNvPr id="10" name="Objet 9">
                        <a:extLst>
                          <a:ext uri="{FF2B5EF4-FFF2-40B4-BE49-F238E27FC236}">
                            <a16:creationId xmlns:a16="http://schemas.microsoft.com/office/drawing/2014/main" id="{C3855F32-6CA4-F183-411A-A5E00885E83C}"/>
                          </a:ext>
                        </a:extLst>
                      </p:cNvPr>
                      <p:cNvPicPr/>
                      <p:nvPr/>
                    </p:nvPicPr>
                    <p:blipFill>
                      <a:blip r:embed="rId7"/>
                      <a:stretch>
                        <a:fillRect/>
                      </a:stretch>
                    </p:blipFill>
                    <p:spPr>
                      <a:xfrm>
                        <a:off x="6457950" y="4400550"/>
                        <a:ext cx="5829300" cy="1981200"/>
                      </a:xfrm>
                      <a:prstGeom prst="rect">
                        <a:avLst/>
                      </a:prstGeom>
                    </p:spPr>
                  </p:pic>
                </p:oleObj>
              </mc:Fallback>
            </mc:AlternateContent>
          </a:graphicData>
        </a:graphic>
      </p:graphicFrame>
    </p:spTree>
    <p:extLst>
      <p:ext uri="{BB962C8B-B14F-4D97-AF65-F5344CB8AC3E}">
        <p14:creationId xmlns:p14="http://schemas.microsoft.com/office/powerpoint/2010/main" val="54239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838200" y="17869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002060"/>
                </a:solidFill>
              </a:rPr>
              <a:t>UNE SORTIE PEDAGOGIQUE DANS PARIS 13e </a:t>
            </a:r>
            <a:br>
              <a:rPr lang="fr-FR" b="1" dirty="0">
                <a:solidFill>
                  <a:srgbClr val="002060"/>
                </a:solidFill>
              </a:rPr>
            </a:br>
            <a:r>
              <a:rPr lang="fr-FR" sz="3200" dirty="0">
                <a:solidFill>
                  <a:srgbClr val="FF0000"/>
                </a:solidFill>
              </a:rPr>
              <a:t>PRINCIPE ET CADRE POSSIBLE, ELEMENTS D’ORGANISATION</a:t>
            </a: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305533" y="1434999"/>
            <a:ext cx="3991253" cy="48059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Principe et cadre possible</a:t>
            </a:r>
          </a:p>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PRINCIPE</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Effectuer en petit groupe autonome </a:t>
            </a:r>
            <a:r>
              <a:rPr lang="fr-FR" sz="1800" dirty="0">
                <a:solidFill>
                  <a:srgbClr val="002060"/>
                </a:solidFill>
                <a:effectLst/>
                <a:latin typeface="+mj-lt"/>
                <a:ea typeface="DengXian" panose="02010600030101010101" pitchFamily="2" charset="-122"/>
                <a:cs typeface="Times New Roman" panose="02020603050405020304" pitchFamily="18" charset="0"/>
              </a:rPr>
              <a:t>une </a:t>
            </a:r>
            <a:r>
              <a:rPr lang="fr-FR" sz="1800" dirty="0">
                <a:solidFill>
                  <a:srgbClr val="FF0000"/>
                </a:solidFill>
                <a:effectLst/>
                <a:latin typeface="+mj-lt"/>
                <a:ea typeface="DengXian" panose="02010600030101010101" pitchFamily="2" charset="-122"/>
                <a:cs typeface="Times New Roman" panose="02020603050405020304" pitchFamily="18" charset="0"/>
              </a:rPr>
              <a:t>« </a:t>
            </a:r>
            <a:r>
              <a:rPr lang="fr-FR" sz="1800" b="1" dirty="0">
                <a:solidFill>
                  <a:srgbClr val="FF0000"/>
                </a:solidFill>
                <a:effectLst/>
                <a:latin typeface="+mj-lt"/>
                <a:ea typeface="DengXian" panose="02010600030101010101" pitchFamily="2" charset="-122"/>
                <a:cs typeface="Times New Roman" panose="02020603050405020304" pitchFamily="18" charset="0"/>
              </a:rPr>
              <a:t>chasse</a:t>
            </a:r>
            <a:r>
              <a:rPr lang="fr-FR" sz="1800" dirty="0">
                <a:solidFill>
                  <a:srgbClr val="FF0000"/>
                </a:solidFill>
                <a:effectLst/>
                <a:latin typeface="+mj-lt"/>
                <a:ea typeface="DengXian" panose="02010600030101010101" pitchFamily="2" charset="-122"/>
                <a:cs typeface="Times New Roman" panose="02020603050405020304" pitchFamily="18" charset="0"/>
              </a:rPr>
              <a:t> » guidée </a:t>
            </a:r>
            <a:r>
              <a:rPr lang="fr-FR" sz="1800" b="1" dirty="0">
                <a:solidFill>
                  <a:srgbClr val="FF0000"/>
                </a:solidFill>
                <a:effectLst/>
                <a:latin typeface="+mj-lt"/>
                <a:ea typeface="DengXian" panose="02010600030101010101" pitchFamily="2" charset="-122"/>
                <a:cs typeface="Times New Roman" panose="02020603050405020304" pitchFamily="18" charset="0"/>
              </a:rPr>
              <a:t>aux caractères chinois </a:t>
            </a:r>
            <a:r>
              <a:rPr lang="fr-FR" sz="1800" dirty="0">
                <a:solidFill>
                  <a:srgbClr val="FF0000"/>
                </a:solidFill>
                <a:effectLst/>
                <a:latin typeface="+mj-lt"/>
                <a:ea typeface="DengXian" panose="02010600030101010101" pitchFamily="2" charset="-122"/>
                <a:cs typeface="Times New Roman" panose="02020603050405020304" pitchFamily="18" charset="0"/>
              </a:rPr>
              <a:t>en ville</a:t>
            </a:r>
            <a:endParaRPr lang="fr-FR" sz="1800" dirty="0">
              <a:solidFill>
                <a:srgbClr val="FF000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CADRE POSSIBLE</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Cette activité peut s’imaginer dans le cadre d’un voyage scolaire </a:t>
            </a:r>
            <a:r>
              <a:rPr lang="fr-FR" sz="1800" dirty="0">
                <a:solidFill>
                  <a:srgbClr val="002060"/>
                </a:solidFill>
                <a:effectLst/>
                <a:latin typeface="+mj-lt"/>
                <a:ea typeface="DengXian" panose="02010600030101010101" pitchFamily="2" charset="-122"/>
                <a:cs typeface="Times New Roman" panose="02020603050405020304" pitchFamily="18" charset="0"/>
              </a:rPr>
              <a:t>de 2 jours pour des élèves venant de villes éloignées de Paris – à compléter par un musée d’art asiatique (Guimet, Cernuschi) ou autre musée, par des rencontres ou ateliers, visite d’université post bac, rencontre de professionnels, </a:t>
            </a:r>
            <a:r>
              <a:rPr lang="fr-FR" sz="1800" dirty="0" err="1">
                <a:solidFill>
                  <a:srgbClr val="002060"/>
                </a:solidFill>
                <a:effectLst/>
                <a:latin typeface="+mj-lt"/>
                <a:ea typeface="DengXian" panose="02010600030101010101" pitchFamily="2" charset="-122"/>
                <a:cs typeface="Times New Roman" panose="02020603050405020304" pitchFamily="18" charset="0"/>
              </a:rPr>
              <a:t>etc</a:t>
            </a:r>
            <a:r>
              <a:rPr lang="fr-FR" sz="1800" dirty="0">
                <a:solidFill>
                  <a:srgbClr val="002060"/>
                </a:solidFill>
                <a:effectLst/>
                <a:latin typeface="+mj-lt"/>
                <a:ea typeface="DengXian" panose="02010600030101010101" pitchFamily="2" charset="-122"/>
                <a:cs typeface="Times New Roman" panose="02020603050405020304" pitchFamily="18" charset="0"/>
              </a:rPr>
              <a:t>, et hébergement en auberge de jeunesse</a:t>
            </a:r>
            <a:br>
              <a:rPr lang="fr-FR" sz="1800" dirty="0">
                <a:solidFill>
                  <a:srgbClr val="002060"/>
                </a:solidFill>
                <a:effectLst/>
                <a:latin typeface="+mj-lt"/>
                <a:ea typeface="DengXian" panose="02010600030101010101" pitchFamily="2" charset="-122"/>
                <a:cs typeface="Times New Roman" panose="02020603050405020304" pitchFamily="18" charset="0"/>
              </a:rPr>
            </a:b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4" name="Espace réservé du contenu 3">
            <a:extLst>
              <a:ext uri="{FF2B5EF4-FFF2-40B4-BE49-F238E27FC236}">
                <a16:creationId xmlns:a16="http://schemas.microsoft.com/office/drawing/2014/main" id="{CE0E9ABE-29BE-2987-4E13-CCF3FF70EBCB}"/>
              </a:ext>
            </a:extLst>
          </p:cNvPr>
          <p:cNvSpPr txBox="1">
            <a:spLocks/>
          </p:cNvSpPr>
          <p:nvPr/>
        </p:nvSpPr>
        <p:spPr>
          <a:xfrm>
            <a:off x="8460419" y="1435000"/>
            <a:ext cx="3426048" cy="5454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Itinéraires</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Plusieurs itinéraires sont possibles </a:t>
            </a:r>
            <a:r>
              <a:rPr lang="fr-FR" sz="1800" b="1" dirty="0">
                <a:solidFill>
                  <a:srgbClr val="002060"/>
                </a:solidFill>
                <a:latin typeface="+mj-lt"/>
                <a:ea typeface="DengXian" panose="02010600030101010101" pitchFamily="2" charset="-122"/>
                <a:cs typeface="Times New Roman" panose="02020603050405020304" pitchFamily="18" charset="0"/>
              </a:rPr>
              <a:t>:</a:t>
            </a:r>
            <a:r>
              <a:rPr lang="fr-FR" sz="1800" b="1" dirty="0">
                <a:solidFill>
                  <a:srgbClr val="002060"/>
                </a:solidFill>
                <a:effectLst/>
                <a:latin typeface="+mj-lt"/>
                <a:ea typeface="DengXian" panose="02010600030101010101" pitchFamily="2" charset="-122"/>
                <a:cs typeface="Times New Roman" panose="02020603050405020304" pitchFamily="18" charset="0"/>
              </a:rPr>
              <a:t> </a:t>
            </a:r>
            <a:r>
              <a:rPr lang="fr-FR" sz="1800" b="1" dirty="0">
                <a:solidFill>
                  <a:srgbClr val="00B050"/>
                </a:solidFill>
                <a:effectLst/>
                <a:latin typeface="+mj-lt"/>
                <a:ea typeface="DengXian" panose="02010600030101010101" pitchFamily="2" charset="-122"/>
                <a:cs typeface="Times New Roman" panose="02020603050405020304" pitchFamily="18" charset="0"/>
              </a:rPr>
              <a:t>A </a:t>
            </a:r>
            <a:r>
              <a:rPr lang="fr-FR" sz="1200" dirty="0">
                <a:solidFill>
                  <a:srgbClr val="002060"/>
                </a:solidFill>
                <a:effectLst/>
                <a:latin typeface="+mj-lt"/>
                <a:ea typeface="DengXian" panose="02010600030101010101" pitchFamily="2" charset="-122"/>
                <a:cs typeface="Times New Roman" panose="02020603050405020304" pitchFamily="18" charset="0"/>
              </a:rPr>
              <a:t>Départ de la sortie du Métro Maison Blanche, rue de la Vistule</a:t>
            </a:r>
            <a:br>
              <a:rPr lang="fr-FR" sz="1200" dirty="0">
                <a:solidFill>
                  <a:srgbClr val="002060"/>
                </a:solidFill>
                <a:effectLst/>
                <a:latin typeface="+mj-lt"/>
                <a:ea typeface="DengXian" panose="02010600030101010101" pitchFamily="2" charset="-122"/>
                <a:cs typeface="Times New Roman" panose="02020603050405020304" pitchFamily="18" charset="0"/>
              </a:rPr>
            </a:br>
            <a:br>
              <a:rPr lang="fr-FR" sz="1800" b="1" dirty="0">
                <a:solidFill>
                  <a:srgbClr val="00B050"/>
                </a:solidFill>
                <a:effectLst/>
                <a:latin typeface="+mj-lt"/>
                <a:ea typeface="DengXian" panose="02010600030101010101" pitchFamily="2" charset="-122"/>
                <a:cs typeface="Times New Roman" panose="02020603050405020304" pitchFamily="18" charset="0"/>
              </a:rPr>
            </a:br>
            <a:r>
              <a:rPr lang="fr-FR" sz="1800" b="1" dirty="0">
                <a:solidFill>
                  <a:srgbClr val="00B0F0"/>
                </a:solidFill>
                <a:effectLst/>
                <a:latin typeface="+mj-lt"/>
                <a:ea typeface="DengXian" panose="02010600030101010101" pitchFamily="2" charset="-122"/>
                <a:cs typeface="Times New Roman" panose="02020603050405020304" pitchFamily="18" charset="0"/>
              </a:rPr>
              <a:t>B</a:t>
            </a:r>
            <a:r>
              <a:rPr lang="fr-FR" sz="1800" b="1" dirty="0">
                <a:solidFill>
                  <a:srgbClr val="00B050"/>
                </a:solidFill>
                <a:effectLst/>
                <a:latin typeface="+mj-lt"/>
                <a:ea typeface="DengXian" panose="02010600030101010101" pitchFamily="2" charset="-122"/>
                <a:cs typeface="Times New Roman" panose="02020603050405020304" pitchFamily="18" charset="0"/>
              </a:rPr>
              <a:t> </a:t>
            </a:r>
            <a:r>
              <a:rPr lang="fr-FR" sz="1200" dirty="0">
                <a:solidFill>
                  <a:srgbClr val="002060"/>
                </a:solidFill>
                <a:effectLst/>
                <a:latin typeface="+mj-lt"/>
                <a:ea typeface="DengXian" panose="02010600030101010101" pitchFamily="2" charset="-122"/>
                <a:cs typeface="Times New Roman" panose="02020603050405020304" pitchFamily="18" charset="0"/>
              </a:rPr>
              <a:t>Départ de l’e</a:t>
            </a:r>
            <a: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ntrée de la galerie marchande (Centre commercial Oslo/Olympiades, </a:t>
            </a:r>
            <a:b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44 avenue d’Ivry) à laquelle on accède par un escalier roulant intérieur montant </a:t>
            </a:r>
            <a:b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(repère : un petit supermarché Tang Frères  se situe en bas à droite de l’escalier roulant).</a:t>
            </a:r>
            <a:b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br>
              <a:rPr lang="fr-FR" sz="12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800" b="1" dirty="0">
                <a:solidFill>
                  <a:srgbClr val="DD13D8"/>
                </a:solidFill>
                <a:effectLst/>
                <a:latin typeface="+mj-lt"/>
                <a:ea typeface="DengXian" panose="02010600030101010101" pitchFamily="2" charset="-122"/>
                <a:cs typeface="Times New Roman" panose="02020603050405020304" pitchFamily="18" charset="0"/>
              </a:rPr>
              <a:t>et C</a:t>
            </a:r>
            <a:r>
              <a:rPr lang="fr-FR" sz="1800" b="1" dirty="0">
                <a:solidFill>
                  <a:srgbClr val="DD13D8"/>
                </a:solidFill>
                <a:latin typeface="+mj-lt"/>
                <a:ea typeface="DengXian" panose="02010600030101010101" pitchFamily="2" charset="-122"/>
                <a:cs typeface="Times New Roman" panose="02020603050405020304" pitchFamily="18" charset="0"/>
              </a:rPr>
              <a:t>  </a:t>
            </a:r>
            <a:r>
              <a:rPr lang="fr-FR" sz="1200" dirty="0">
                <a:solidFill>
                  <a:srgbClr val="002060"/>
                </a:solidFill>
                <a:latin typeface="+mj-lt"/>
                <a:ea typeface="DengXian" panose="02010600030101010101" pitchFamily="2" charset="-122"/>
                <a:cs typeface="Times New Roman" panose="02020603050405020304" pitchFamily="18" charset="0"/>
              </a:rPr>
              <a:t>A partir de la pointe du triangle que forment </a:t>
            </a:r>
            <a:br>
              <a:rPr lang="fr-FR" sz="1200" dirty="0">
                <a:solidFill>
                  <a:srgbClr val="002060"/>
                </a:solidFill>
                <a:latin typeface="+mj-lt"/>
                <a:ea typeface="DengXian" panose="02010600030101010101" pitchFamily="2" charset="-122"/>
                <a:cs typeface="Times New Roman" panose="02020603050405020304" pitchFamily="18" charset="0"/>
              </a:rPr>
            </a:br>
            <a:r>
              <a:rPr lang="fr-FR" sz="1200" dirty="0">
                <a:solidFill>
                  <a:srgbClr val="002060"/>
                </a:solidFill>
                <a:latin typeface="+mj-lt"/>
                <a:ea typeface="DengXian" panose="02010600030101010101" pitchFamily="2" charset="-122"/>
                <a:cs typeface="Times New Roman" panose="02020603050405020304" pitchFamily="18" charset="0"/>
              </a:rPr>
              <a:t>les avenues Ivry et Choisy, </a:t>
            </a:r>
            <a:br>
              <a:rPr lang="fr-FR" sz="1200" dirty="0">
                <a:solidFill>
                  <a:srgbClr val="002060"/>
                </a:solidFill>
                <a:latin typeface="+mj-lt"/>
                <a:ea typeface="DengXian" panose="02010600030101010101" pitchFamily="2" charset="-122"/>
                <a:cs typeface="Times New Roman" panose="02020603050405020304" pitchFamily="18" charset="0"/>
              </a:rPr>
            </a:br>
            <a:r>
              <a:rPr lang="fr-FR" sz="1200" dirty="0">
                <a:solidFill>
                  <a:srgbClr val="002060"/>
                </a:solidFill>
                <a:latin typeface="+mj-lt"/>
                <a:ea typeface="DengXian" panose="02010600030101010101" pitchFamily="2" charset="-122"/>
                <a:cs typeface="Times New Roman" panose="02020603050405020304" pitchFamily="18" charset="0"/>
              </a:rPr>
              <a:t>prends l’avenue de Choisy en marchant sur le trottoir de gauche  (celui des numéros pairs) !</a:t>
            </a:r>
          </a:p>
          <a:p>
            <a:pPr marL="0" indent="0">
              <a:buFont typeface="Arial" panose="020B0604020202020204" pitchFamily="34" charset="0"/>
              <a:buNone/>
            </a:pPr>
            <a:r>
              <a:rPr lang="fr-FR" sz="1800" b="1" dirty="0">
                <a:solidFill>
                  <a:srgbClr val="002060"/>
                </a:solidFill>
                <a:latin typeface="+mj-lt"/>
                <a:ea typeface="DengXian" panose="02010600030101010101" pitchFamily="2" charset="-122"/>
                <a:cs typeface="Times New Roman" panose="02020603050405020304" pitchFamily="18" charset="0"/>
              </a:rPr>
              <a:t>(durée indicative : 1h30)</a:t>
            </a:r>
            <a:br>
              <a:rPr lang="fr-FR" sz="1800" dirty="0">
                <a:solidFill>
                  <a:srgbClr val="002060"/>
                </a:solidFill>
                <a:effectLst/>
                <a:latin typeface="+mj-lt"/>
                <a:ea typeface="DengXian" panose="02010600030101010101" pitchFamily="2" charset="-122"/>
                <a:cs typeface="Times New Roman" panose="02020603050405020304" pitchFamily="18" charset="0"/>
              </a:rPr>
            </a:b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b="1" dirty="0">
                <a:solidFill>
                  <a:srgbClr val="002060"/>
                </a:solidFill>
                <a:effectLst/>
                <a:latin typeface="+mj-lt"/>
                <a:ea typeface="DengXian" panose="02010600030101010101" pitchFamily="2" charset="-122"/>
                <a:cs typeface="Times New Roman" panose="02020603050405020304" pitchFamily="18" charset="0"/>
              </a:rPr>
              <a:t>Les étapes de la chasse complète sont </a:t>
            </a:r>
            <a:r>
              <a:rPr lang="fr-FR" sz="1800" b="1" u="sng" dirty="0">
                <a:solidFill>
                  <a:srgbClr val="002060"/>
                </a:solidFill>
                <a:effectLst/>
                <a:latin typeface="+mj-lt"/>
                <a:ea typeface="DengXian" panose="02010600030101010101" pitchFamily="2" charset="-122"/>
                <a:cs typeface="Times New Roman" panose="02020603050405020304" pitchFamily="18" charset="0"/>
              </a:rPr>
              <a:t>à dessein </a:t>
            </a:r>
            <a:r>
              <a:rPr lang="fr-FR" sz="1800" b="1" dirty="0">
                <a:solidFill>
                  <a:srgbClr val="002060"/>
                </a:solidFill>
                <a:effectLst/>
                <a:latin typeface="+mj-lt"/>
                <a:ea typeface="DengXian" panose="02010600030101010101" pitchFamily="2" charset="-122"/>
                <a:cs typeface="Times New Roman" panose="02020603050405020304" pitchFamily="18" charset="0"/>
              </a:rPr>
              <a:t>très nombreuses  </a:t>
            </a:r>
            <a:r>
              <a:rPr lang="fr-FR" sz="1800" dirty="0">
                <a:solidFill>
                  <a:srgbClr val="002060"/>
                </a:solidFill>
                <a:effectLst/>
                <a:latin typeface="+mj-lt"/>
                <a:ea typeface="DengXian" panose="02010600030101010101" pitchFamily="2" charset="-122"/>
                <a:cs typeface="Times New Roman" panose="02020603050405020304" pitchFamily="18" charset="0"/>
              </a:rPr>
              <a:t>: l’enseignant(e) pourra </a:t>
            </a:r>
            <a:r>
              <a:rPr lang="fr-FR" sz="1800" b="1" dirty="0">
                <a:solidFill>
                  <a:srgbClr val="002060"/>
                </a:solidFill>
                <a:effectLst/>
                <a:latin typeface="+mj-lt"/>
                <a:ea typeface="DengXian" panose="02010600030101010101" pitchFamily="2" charset="-122"/>
                <a:cs typeface="Times New Roman" panose="02020603050405020304" pitchFamily="18" charset="0"/>
              </a:rPr>
              <a:t>sélectionner,</a:t>
            </a:r>
            <a:r>
              <a:rPr lang="fr-FR" sz="1800" dirty="0">
                <a:solidFill>
                  <a:srgbClr val="002060"/>
                </a:solidFill>
                <a:effectLst/>
                <a:latin typeface="+mj-lt"/>
                <a:ea typeface="DengXian" panose="02010600030101010101" pitchFamily="2" charset="-122"/>
                <a:cs typeface="Times New Roman" panose="02020603050405020304" pitchFamily="18" charset="0"/>
              </a:rPr>
              <a:t> privilégier certains objectifs</a:t>
            </a:r>
            <a:br>
              <a:rPr lang="fr-FR" sz="1800" dirty="0">
                <a:solidFill>
                  <a:srgbClr val="002060"/>
                </a:solidFill>
                <a:effectLst/>
                <a:latin typeface="+mj-lt"/>
                <a:ea typeface="DengXian" panose="02010600030101010101" pitchFamily="2" charset="-122"/>
                <a:cs typeface="Times New Roman" panose="02020603050405020304" pitchFamily="18" charset="0"/>
              </a:rPr>
            </a:br>
            <a:endParaRPr lang="fr-FR" sz="1800" dirty="0">
              <a:solidFill>
                <a:srgbClr val="002060"/>
              </a:solidFill>
              <a:latin typeface="+mj-lt"/>
            </a:endParaRPr>
          </a:p>
        </p:txBody>
      </p:sp>
      <p:sp>
        <p:nvSpPr>
          <p:cNvPr id="5" name="Espace réservé du contenu 3">
            <a:extLst>
              <a:ext uri="{FF2B5EF4-FFF2-40B4-BE49-F238E27FC236}">
                <a16:creationId xmlns:a16="http://schemas.microsoft.com/office/drawing/2014/main" id="{CCEDCFF7-70F9-DE1C-31E9-835CA3D75A78}"/>
              </a:ext>
            </a:extLst>
          </p:cNvPr>
          <p:cNvSpPr txBox="1">
            <a:spLocks/>
          </p:cNvSpPr>
          <p:nvPr/>
        </p:nvSpPr>
        <p:spPr>
          <a:xfrm>
            <a:off x="4296787" y="1435000"/>
            <a:ext cx="4083728" cy="53386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Eléments d’organisation</a:t>
            </a:r>
            <a:endParaRPr lang="fr-FR" sz="2400" dirty="0">
              <a:solidFill>
                <a:srgbClr val="C00000"/>
              </a:solidFill>
              <a:latin typeface="+mj-lt"/>
            </a:endParaRPr>
          </a:p>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MATERIEL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a:t>
            </a:r>
            <a:r>
              <a:rPr lang="fr-FR" sz="1800" b="1" dirty="0">
                <a:solidFill>
                  <a:srgbClr val="002060"/>
                </a:solidFill>
                <a:effectLst/>
                <a:latin typeface="+mj-lt"/>
                <a:ea typeface="DengXian" panose="02010600030101010101" pitchFamily="2" charset="-122"/>
                <a:cs typeface="Times New Roman" panose="02020603050405020304" pitchFamily="18" charset="0"/>
              </a:rPr>
              <a:t>Un livret </a:t>
            </a:r>
            <a:r>
              <a:rPr lang="fr-FR" sz="1800" dirty="0">
                <a:solidFill>
                  <a:srgbClr val="002060"/>
                </a:solidFill>
                <a:effectLst/>
                <a:latin typeface="+mj-lt"/>
                <a:ea typeface="DengXian" panose="02010600030101010101" pitchFamily="2" charset="-122"/>
                <a:cs typeface="Times New Roman" panose="02020603050405020304" pitchFamily="18" charset="0"/>
              </a:rPr>
              <a:t>à constituer par élève avec le parcours à réaliser (à partir de la chasse complète ci-après), </a:t>
            </a:r>
            <a:r>
              <a:rPr lang="fr-FR" sz="1800" b="1" dirty="0">
                <a:solidFill>
                  <a:srgbClr val="002060"/>
                </a:solidFill>
                <a:effectLst/>
                <a:latin typeface="+mj-lt"/>
                <a:ea typeface="DengXian" panose="02010600030101010101" pitchFamily="2" charset="-122"/>
                <a:cs typeface="Times New Roman" panose="02020603050405020304" pitchFamily="18" charset="0"/>
              </a:rPr>
              <a:t>des groupes </a:t>
            </a:r>
            <a:r>
              <a:rPr lang="fr-FR" sz="1800" dirty="0">
                <a:solidFill>
                  <a:srgbClr val="002060"/>
                </a:solidFill>
                <a:effectLst/>
                <a:latin typeface="+mj-lt"/>
                <a:ea typeface="DengXian" panose="02010600030101010101" pitchFamily="2" charset="-122"/>
                <a:cs typeface="Times New Roman" panose="02020603050405020304" pitchFamily="18" charset="0"/>
              </a:rPr>
              <a:t>à constituer</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a:t>
            </a:r>
            <a:r>
              <a:rPr lang="fr-FR" sz="1800" b="1" dirty="0">
                <a:solidFill>
                  <a:srgbClr val="002060"/>
                </a:solidFill>
                <a:effectLst/>
                <a:latin typeface="+mj-lt"/>
                <a:ea typeface="DengXian" panose="02010600030101010101" pitchFamily="2" charset="-122"/>
                <a:cs typeface="Times New Roman" panose="02020603050405020304" pitchFamily="18" charset="0"/>
              </a:rPr>
              <a:t>Un plan de Paris </a:t>
            </a:r>
            <a:r>
              <a:rPr lang="fr-FR" sz="1800" dirty="0">
                <a:solidFill>
                  <a:srgbClr val="002060"/>
                </a:solidFill>
                <a:effectLst/>
                <a:latin typeface="+mj-lt"/>
                <a:ea typeface="DengXian" panose="02010600030101010101" pitchFamily="2" charset="-122"/>
                <a:cs typeface="Times New Roman" panose="02020603050405020304" pitchFamily="18" charset="0"/>
              </a:rPr>
              <a:t>13e peut-être fourni aux élèves en support</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-S’assurer qu’au moins un des élèves de chaque groupe puisse se munir d’</a:t>
            </a:r>
            <a:r>
              <a:rPr lang="fr-FR" sz="1800" b="1" dirty="0">
                <a:solidFill>
                  <a:srgbClr val="002060"/>
                </a:solidFill>
                <a:effectLst/>
                <a:latin typeface="+mj-lt"/>
                <a:ea typeface="DengXian" panose="02010600030101010101" pitchFamily="2" charset="-122"/>
                <a:cs typeface="Times New Roman" panose="02020603050405020304" pitchFamily="18" charset="0"/>
              </a:rPr>
              <a:t>un </a:t>
            </a:r>
            <a:r>
              <a:rPr lang="fr-FR" sz="1800" dirty="0">
                <a:solidFill>
                  <a:srgbClr val="002060"/>
                </a:solidFill>
                <a:effectLst/>
                <a:latin typeface="+mj-lt"/>
                <a:ea typeface="DengXian" panose="02010600030101010101" pitchFamily="2" charset="-122"/>
                <a:cs typeface="Times New Roman" panose="02020603050405020304" pitchFamily="18" charset="0"/>
              </a:rPr>
              <a:t>téléphone portable/</a:t>
            </a:r>
            <a:r>
              <a:rPr lang="fr-FR" sz="1800" b="1" dirty="0">
                <a:solidFill>
                  <a:srgbClr val="002060"/>
                </a:solidFill>
                <a:effectLst/>
                <a:latin typeface="+mj-lt"/>
                <a:ea typeface="DengXian" panose="02010600030101010101" pitchFamily="2" charset="-122"/>
                <a:cs typeface="Times New Roman" panose="02020603050405020304" pitchFamily="18" charset="0"/>
              </a:rPr>
              <a:t>appareil photo</a:t>
            </a:r>
            <a:br>
              <a:rPr lang="fr-FR" sz="1800" dirty="0">
                <a:solidFill>
                  <a:srgbClr val="002060"/>
                </a:solidFill>
                <a:effectLst/>
                <a:latin typeface="+mj-lt"/>
                <a:ea typeface="DengXian" panose="02010600030101010101" pitchFamily="2" charset="-122"/>
                <a:cs typeface="Times New Roman" panose="02020603050405020304" pitchFamily="18" charset="0"/>
              </a:rPr>
            </a:b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DUREE PROPOSEE</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-1h30 pour faire tranquillement le parcours et profiter des attraits du quartier</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-Temps libre possible de 30 à 45 mn à l’issue.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-Restaurant chinois possible avant la chasse, ou Bubble Tea après la chasse. </a:t>
            </a:r>
            <a:br>
              <a:rPr lang="fr-FR" sz="1800" dirty="0">
                <a:solidFill>
                  <a:srgbClr val="002060"/>
                </a:solidFill>
                <a:effectLst/>
                <a:latin typeface="+mj-lt"/>
                <a:ea typeface="DengXian" panose="02010600030101010101" pitchFamily="2" charset="-122"/>
                <a:cs typeface="Times New Roman" panose="02020603050405020304" pitchFamily="18" charset="0"/>
              </a:rPr>
            </a:br>
            <a:endParaRPr lang="fr-FR" sz="1800" dirty="0">
              <a:solidFill>
                <a:srgbClr val="002060"/>
              </a:solidFill>
              <a:latin typeface="+mj-lt"/>
            </a:endParaRPr>
          </a:p>
        </p:txBody>
      </p:sp>
      <p:sp>
        <p:nvSpPr>
          <p:cNvPr id="6" name="Espace réservé du pied de page 5">
            <a:extLst>
              <a:ext uri="{FF2B5EF4-FFF2-40B4-BE49-F238E27FC236}">
                <a16:creationId xmlns:a16="http://schemas.microsoft.com/office/drawing/2014/main" id="{360EDF20-BC38-8538-1DBD-C5F8DACBD4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5C4F0E-53A2-7446-0754-F23F3A24BB55}"/>
              </a:ext>
            </a:extLst>
          </p:cNvPr>
          <p:cNvSpPr>
            <a:spLocks noGrp="1"/>
          </p:cNvSpPr>
          <p:nvPr>
            <p:ph type="sldNum" sz="quarter" idx="12"/>
          </p:nvPr>
        </p:nvSpPr>
        <p:spPr/>
        <p:txBody>
          <a:bodyPr/>
          <a:lstStyle/>
          <a:p>
            <a:fld id="{6AB0ADD8-6908-491C-B9AD-0CCC8D5EDBC2}" type="slidenum">
              <a:rPr lang="fr-FR" smtClean="0"/>
              <a:t>3</a:t>
            </a:fld>
            <a:endParaRPr lang="fr-FR"/>
          </a:p>
        </p:txBody>
      </p:sp>
    </p:spTree>
    <p:extLst>
      <p:ext uri="{BB962C8B-B14F-4D97-AF65-F5344CB8AC3E}">
        <p14:creationId xmlns:p14="http://schemas.microsoft.com/office/powerpoint/2010/main" val="1281488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a:extLst>
              <a:ext uri="{FF2B5EF4-FFF2-40B4-BE49-F238E27FC236}">
                <a16:creationId xmlns:a16="http://schemas.microsoft.com/office/drawing/2014/main" id="{316BC4B7-056C-C25F-705A-F20D0A71546B}"/>
              </a:ext>
            </a:extLst>
          </p:cNvPr>
          <p:cNvGraphicFramePr>
            <a:graphicFrameLocks noChangeAspect="1"/>
          </p:cNvGraphicFramePr>
          <p:nvPr/>
        </p:nvGraphicFramePr>
        <p:xfrm>
          <a:off x="342900" y="361950"/>
          <a:ext cx="5686425" cy="2428875"/>
        </p:xfrm>
        <a:graphic>
          <a:graphicData uri="http://schemas.openxmlformats.org/presentationml/2006/ole">
            <mc:AlternateContent xmlns:mc="http://schemas.openxmlformats.org/markup-compatibility/2006">
              <mc:Choice xmlns:v="urn:schemas-microsoft-com:vml" Requires="v">
                <p:oleObj name="Document" r:id="rId2" imgW="5763233" imgH="2468514" progId="Word.Document.12">
                  <p:embed/>
                </p:oleObj>
              </mc:Choice>
              <mc:Fallback>
                <p:oleObj name="Document" r:id="rId2" imgW="5763233" imgH="2468514" progId="Word.Document.12">
                  <p:embed/>
                  <p:pic>
                    <p:nvPicPr>
                      <p:cNvPr id="10" name="Objet 9">
                        <a:extLst>
                          <a:ext uri="{FF2B5EF4-FFF2-40B4-BE49-F238E27FC236}">
                            <a16:creationId xmlns:a16="http://schemas.microsoft.com/office/drawing/2014/main" id="{316BC4B7-056C-C25F-705A-F20D0A71546B}"/>
                          </a:ext>
                        </a:extLst>
                      </p:cNvPr>
                      <p:cNvPicPr/>
                      <p:nvPr/>
                    </p:nvPicPr>
                    <p:blipFill>
                      <a:blip r:embed="rId3"/>
                      <a:stretch>
                        <a:fillRect/>
                      </a:stretch>
                    </p:blipFill>
                    <p:spPr>
                      <a:xfrm>
                        <a:off x="342900" y="361950"/>
                        <a:ext cx="5686425" cy="2428875"/>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E932FED5-1B82-B8CA-1252-25B9E1743C02}"/>
              </a:ext>
            </a:extLst>
          </p:cNvPr>
          <p:cNvGraphicFramePr>
            <a:graphicFrameLocks noChangeAspect="1"/>
          </p:cNvGraphicFramePr>
          <p:nvPr/>
        </p:nvGraphicFramePr>
        <p:xfrm>
          <a:off x="342900" y="3714750"/>
          <a:ext cx="5753100" cy="1952625"/>
        </p:xfrm>
        <a:graphic>
          <a:graphicData uri="http://schemas.openxmlformats.org/presentationml/2006/ole">
            <mc:AlternateContent xmlns:mc="http://schemas.openxmlformats.org/markup-compatibility/2006">
              <mc:Choice xmlns:v="urn:schemas-microsoft-com:vml" Requires="v">
                <p:oleObj name="Document" r:id="rId4" imgW="5763233" imgH="1961996" progId="Word.Document.12">
                  <p:embed/>
                </p:oleObj>
              </mc:Choice>
              <mc:Fallback>
                <p:oleObj name="Document" r:id="rId4" imgW="5763233" imgH="1961996" progId="Word.Document.12">
                  <p:embed/>
                  <p:pic>
                    <p:nvPicPr>
                      <p:cNvPr id="13" name="Objet 12">
                        <a:extLst>
                          <a:ext uri="{FF2B5EF4-FFF2-40B4-BE49-F238E27FC236}">
                            <a16:creationId xmlns:a16="http://schemas.microsoft.com/office/drawing/2014/main" id="{E932FED5-1B82-B8CA-1252-25B9E1743C02}"/>
                          </a:ext>
                        </a:extLst>
                      </p:cNvPr>
                      <p:cNvPicPr/>
                      <p:nvPr/>
                    </p:nvPicPr>
                    <p:blipFill>
                      <a:blip r:embed="rId5"/>
                      <a:stretch>
                        <a:fillRect/>
                      </a:stretch>
                    </p:blipFill>
                    <p:spPr>
                      <a:xfrm>
                        <a:off x="342900" y="3714750"/>
                        <a:ext cx="5753100" cy="1952625"/>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81A6E2E4-A89F-332A-F715-CA674972429A}"/>
              </a:ext>
            </a:extLst>
          </p:cNvPr>
          <p:cNvSpPr>
            <a:spLocks noGrp="1"/>
          </p:cNvSpPr>
          <p:nvPr>
            <p:ph type="sldNum" sz="quarter" idx="12"/>
          </p:nvPr>
        </p:nvSpPr>
        <p:spPr/>
        <p:txBody>
          <a:bodyPr/>
          <a:lstStyle/>
          <a:p>
            <a:fld id="{6AB0ADD8-6908-491C-B9AD-0CCC8D5EDBC2}" type="slidenum">
              <a:rPr lang="fr-FR" smtClean="0"/>
              <a:t>30</a:t>
            </a:fld>
            <a:endParaRPr lang="fr-FR"/>
          </a:p>
        </p:txBody>
      </p:sp>
      <p:graphicFrame>
        <p:nvGraphicFramePr>
          <p:cNvPr id="7" name="Objet 6">
            <a:extLst>
              <a:ext uri="{FF2B5EF4-FFF2-40B4-BE49-F238E27FC236}">
                <a16:creationId xmlns:a16="http://schemas.microsoft.com/office/drawing/2014/main" id="{8409F801-443E-59C4-6DF1-93CBCAA0E175}"/>
              </a:ext>
            </a:extLst>
          </p:cNvPr>
          <p:cNvGraphicFramePr>
            <a:graphicFrameLocks noChangeAspect="1"/>
          </p:cNvGraphicFramePr>
          <p:nvPr/>
        </p:nvGraphicFramePr>
        <p:xfrm>
          <a:off x="6267450" y="704851"/>
          <a:ext cx="5724216" cy="3210202"/>
        </p:xfrm>
        <a:graphic>
          <a:graphicData uri="http://schemas.openxmlformats.org/presentationml/2006/ole">
            <mc:AlternateContent xmlns:mc="http://schemas.openxmlformats.org/markup-compatibility/2006">
              <mc:Choice xmlns:v="urn:schemas-microsoft-com:vml" Requires="v">
                <p:oleObj name="Document" r:id="rId6" imgW="5763233" imgH="3228833" progId="Word.Document.12">
                  <p:embed/>
                </p:oleObj>
              </mc:Choice>
              <mc:Fallback>
                <p:oleObj name="Document" r:id="rId6" imgW="5763233" imgH="3228833" progId="Word.Document.12">
                  <p:embed/>
                  <p:pic>
                    <p:nvPicPr>
                      <p:cNvPr id="7" name="Objet 6">
                        <a:extLst>
                          <a:ext uri="{FF2B5EF4-FFF2-40B4-BE49-F238E27FC236}">
                            <a16:creationId xmlns:a16="http://schemas.microsoft.com/office/drawing/2014/main" id="{8409F801-443E-59C4-6DF1-93CBCAA0E175}"/>
                          </a:ext>
                        </a:extLst>
                      </p:cNvPr>
                      <p:cNvPicPr/>
                      <p:nvPr/>
                    </p:nvPicPr>
                    <p:blipFill>
                      <a:blip r:embed="rId7"/>
                      <a:stretch>
                        <a:fillRect/>
                      </a:stretch>
                    </p:blipFill>
                    <p:spPr>
                      <a:xfrm>
                        <a:off x="6267450" y="704851"/>
                        <a:ext cx="5724216" cy="3210202"/>
                      </a:xfrm>
                      <a:prstGeom prst="rect">
                        <a:avLst/>
                      </a:prstGeom>
                    </p:spPr>
                  </p:pic>
                </p:oleObj>
              </mc:Fallback>
            </mc:AlternateContent>
          </a:graphicData>
        </a:graphic>
      </p:graphicFrame>
    </p:spTree>
    <p:extLst>
      <p:ext uri="{BB962C8B-B14F-4D97-AF65-F5344CB8AC3E}">
        <p14:creationId xmlns:p14="http://schemas.microsoft.com/office/powerpoint/2010/main" val="289583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97574C49-5E0C-F601-3B32-584FCEA5E774}"/>
              </a:ext>
            </a:extLst>
          </p:cNvPr>
          <p:cNvGraphicFramePr>
            <a:graphicFrameLocks noChangeAspect="1"/>
          </p:cNvGraphicFramePr>
          <p:nvPr/>
        </p:nvGraphicFramePr>
        <p:xfrm>
          <a:off x="219075" y="142875"/>
          <a:ext cx="6477000" cy="3657600"/>
        </p:xfrm>
        <a:graphic>
          <a:graphicData uri="http://schemas.openxmlformats.org/presentationml/2006/ole">
            <mc:AlternateContent xmlns:mc="http://schemas.openxmlformats.org/markup-compatibility/2006">
              <mc:Choice xmlns:v="urn:schemas-microsoft-com:vml" Requires="v">
                <p:oleObj name="Document" r:id="rId2" imgW="5763233" imgH="3253313" progId="Word.Document.12">
                  <p:embed/>
                </p:oleObj>
              </mc:Choice>
              <mc:Fallback>
                <p:oleObj name="Document" r:id="rId2" imgW="5763233" imgH="3253313" progId="Word.Document.12">
                  <p:embed/>
                  <p:pic>
                    <p:nvPicPr>
                      <p:cNvPr id="6" name="Objet 5">
                        <a:extLst>
                          <a:ext uri="{FF2B5EF4-FFF2-40B4-BE49-F238E27FC236}">
                            <a16:creationId xmlns:a16="http://schemas.microsoft.com/office/drawing/2014/main" id="{97574C49-5E0C-F601-3B32-584FCEA5E774}"/>
                          </a:ext>
                        </a:extLst>
                      </p:cNvPr>
                      <p:cNvPicPr/>
                      <p:nvPr/>
                    </p:nvPicPr>
                    <p:blipFill>
                      <a:blip r:embed="rId3"/>
                      <a:stretch>
                        <a:fillRect/>
                      </a:stretch>
                    </p:blipFill>
                    <p:spPr>
                      <a:xfrm>
                        <a:off x="219075" y="142875"/>
                        <a:ext cx="6477000" cy="3657600"/>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4ADAEF73-DAE4-41D2-F12C-9B4142E5C0E6}"/>
              </a:ext>
            </a:extLst>
          </p:cNvPr>
          <p:cNvGraphicFramePr>
            <a:graphicFrameLocks noChangeAspect="1"/>
          </p:cNvGraphicFramePr>
          <p:nvPr/>
        </p:nvGraphicFramePr>
        <p:xfrm>
          <a:off x="4924470" y="4048125"/>
          <a:ext cx="7010355" cy="2041957"/>
        </p:xfrm>
        <a:graphic>
          <a:graphicData uri="http://schemas.openxmlformats.org/presentationml/2006/ole">
            <mc:AlternateContent xmlns:mc="http://schemas.openxmlformats.org/markup-compatibility/2006">
              <mc:Choice xmlns:v="urn:schemas-microsoft-com:vml" Requires="v">
                <p:oleObj name="Document" r:id="rId4" imgW="5763233" imgH="1678316" progId="Word.Document.12">
                  <p:embed/>
                </p:oleObj>
              </mc:Choice>
              <mc:Fallback>
                <p:oleObj name="Document" r:id="rId4" imgW="5763233" imgH="1678316" progId="Word.Document.12">
                  <p:embed/>
                  <p:pic>
                    <p:nvPicPr>
                      <p:cNvPr id="8" name="Objet 7">
                        <a:extLst>
                          <a:ext uri="{FF2B5EF4-FFF2-40B4-BE49-F238E27FC236}">
                            <a16:creationId xmlns:a16="http://schemas.microsoft.com/office/drawing/2014/main" id="{4ADAEF73-DAE4-41D2-F12C-9B4142E5C0E6}"/>
                          </a:ext>
                        </a:extLst>
                      </p:cNvPr>
                      <p:cNvPicPr/>
                      <p:nvPr/>
                    </p:nvPicPr>
                    <p:blipFill>
                      <a:blip r:embed="rId5"/>
                      <a:stretch>
                        <a:fillRect/>
                      </a:stretch>
                    </p:blipFill>
                    <p:spPr>
                      <a:xfrm>
                        <a:off x="4924470" y="4048125"/>
                        <a:ext cx="7010355" cy="2041957"/>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7061EF86-E056-98B4-C9B1-3935C2683E40}"/>
              </a:ext>
            </a:extLst>
          </p:cNvPr>
          <p:cNvSpPr>
            <a:spLocks noGrp="1"/>
          </p:cNvSpPr>
          <p:nvPr>
            <p:ph type="sldNum" sz="quarter" idx="12"/>
          </p:nvPr>
        </p:nvSpPr>
        <p:spPr/>
        <p:txBody>
          <a:bodyPr/>
          <a:lstStyle/>
          <a:p>
            <a:fld id="{6AB0ADD8-6908-491C-B9AD-0CCC8D5EDBC2}" type="slidenum">
              <a:rPr lang="fr-FR" smtClean="0"/>
              <a:t>31</a:t>
            </a:fld>
            <a:endParaRPr lang="fr-FR"/>
          </a:p>
        </p:txBody>
      </p:sp>
    </p:spTree>
    <p:extLst>
      <p:ext uri="{BB962C8B-B14F-4D97-AF65-F5344CB8AC3E}">
        <p14:creationId xmlns:p14="http://schemas.microsoft.com/office/powerpoint/2010/main" val="647808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788631" y="1722269"/>
            <a:ext cx="11027547" cy="121212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dirty="0">
                <a:solidFill>
                  <a:srgbClr val="C00000"/>
                </a:solidFill>
              </a:rPr>
              <a:t>ACCOMPAGNEMENT PEDAGOGIQUE</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1722268" y="3141555"/>
            <a:ext cx="9330431" cy="16878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600" dirty="0">
                <a:solidFill>
                  <a:srgbClr val="002060"/>
                </a:solidFill>
              </a:rPr>
              <a:t>ESQUISSE DES OBJECTIFS ET NOTIONS ABORDEES</a:t>
            </a:r>
          </a:p>
          <a:p>
            <a:pPr algn="l"/>
            <a:r>
              <a:rPr lang="fr-FR" sz="3600" dirty="0">
                <a:solidFill>
                  <a:schemeClr val="accent4">
                    <a:lumMod val="75000"/>
                  </a:schemeClr>
                </a:solidFill>
              </a:rPr>
              <a:t>ELEMENTS DE CULTURE</a:t>
            </a:r>
          </a:p>
          <a:p>
            <a:pPr algn="l"/>
            <a:endParaRPr lang="fr-FR" sz="3600" dirty="0">
              <a:solidFill>
                <a:srgbClr val="00B050"/>
              </a:solidFill>
            </a:endParaRPr>
          </a:p>
        </p:txBody>
      </p:sp>
      <p:sp>
        <p:nvSpPr>
          <p:cNvPr id="2" name="Titre 1">
            <a:extLst>
              <a:ext uri="{FF2B5EF4-FFF2-40B4-BE49-F238E27FC236}">
                <a16:creationId xmlns:a16="http://schemas.microsoft.com/office/drawing/2014/main" id="{1E3CEDA9-405F-69CC-9657-6264EA91406C}"/>
              </a:ext>
            </a:extLst>
          </p:cNvPr>
          <p:cNvSpPr txBox="1">
            <a:spLocks/>
          </p:cNvSpPr>
          <p:nvPr/>
        </p:nvSpPr>
        <p:spPr>
          <a:xfrm>
            <a:off x="9648547" y="0"/>
            <a:ext cx="2407328" cy="7416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800" dirty="0">
                <a:solidFill>
                  <a:srgbClr val="C00000"/>
                </a:solidFill>
              </a:rPr>
              <a:t>SORTIE PEDAGOGIQUE</a:t>
            </a:r>
          </a:p>
          <a:p>
            <a:pPr algn="l"/>
            <a:r>
              <a:rPr lang="fr-FR" sz="1800" dirty="0">
                <a:solidFill>
                  <a:srgbClr val="C00000"/>
                </a:solidFill>
              </a:rPr>
              <a:t>PARIS 13</a:t>
            </a:r>
            <a:r>
              <a:rPr lang="fr-FR" sz="1800" baseline="30000" dirty="0">
                <a:solidFill>
                  <a:srgbClr val="C00000"/>
                </a:solidFill>
              </a:rPr>
              <a:t>e</a:t>
            </a:r>
            <a:r>
              <a:rPr lang="fr-FR" sz="1800" dirty="0">
                <a:solidFill>
                  <a:srgbClr val="C00000"/>
                </a:solidFill>
              </a:rPr>
              <a:t> </a:t>
            </a:r>
          </a:p>
        </p:txBody>
      </p:sp>
      <p:sp>
        <p:nvSpPr>
          <p:cNvPr id="3" name="Espace réservé du pied de page 2">
            <a:extLst>
              <a:ext uri="{FF2B5EF4-FFF2-40B4-BE49-F238E27FC236}">
                <a16:creationId xmlns:a16="http://schemas.microsoft.com/office/drawing/2014/main" id="{A5C096C1-CEC2-EA0F-E693-D4530067F1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D9A9A7-76DD-79C3-8E7E-5FC2EFE40223}"/>
              </a:ext>
            </a:extLst>
          </p:cNvPr>
          <p:cNvSpPr>
            <a:spLocks noGrp="1"/>
          </p:cNvSpPr>
          <p:nvPr>
            <p:ph type="sldNum" sz="quarter" idx="12"/>
          </p:nvPr>
        </p:nvSpPr>
        <p:spPr/>
        <p:txBody>
          <a:bodyPr/>
          <a:lstStyle/>
          <a:p>
            <a:fld id="{6AB0ADD8-6908-491C-B9AD-0CCC8D5EDBC2}" type="slidenum">
              <a:rPr lang="fr-FR" smtClean="0"/>
              <a:t>32</a:t>
            </a:fld>
            <a:endParaRPr lang="fr-FR"/>
          </a:p>
        </p:txBody>
      </p:sp>
    </p:spTree>
    <p:extLst>
      <p:ext uri="{BB962C8B-B14F-4D97-AF65-F5344CB8AC3E}">
        <p14:creationId xmlns:p14="http://schemas.microsoft.com/office/powerpoint/2010/main" val="151624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838200" y="302985"/>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ESQUISSE DES OBJECTIFS ET NOTIONS ABORDEES</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305533" y="1429887"/>
            <a:ext cx="3991253" cy="4483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Notions culturelles</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Notions culturelles abordée/Niveau </a:t>
            </a:r>
            <a:r>
              <a:rPr lang="fr-FR" sz="1800" dirty="0">
                <a:solidFill>
                  <a:srgbClr val="002060"/>
                </a:solidFill>
                <a:effectLst/>
                <a:latin typeface="+mj-lt"/>
                <a:ea typeface="DengXian" panose="02010600030101010101" pitchFamily="2" charset="-122"/>
                <a:cs typeface="Times New Roman" panose="02020603050405020304" pitchFamily="18" charset="0"/>
              </a:rPr>
              <a:t>:</a:t>
            </a:r>
          </a:p>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Collège Cycle 4 :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Voyages et migrations</a:t>
            </a:r>
          </a:p>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Seconde :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Axe 3 - Le village, le quartier, la ville</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Notions culturelles détaillées </a:t>
            </a:r>
            <a:r>
              <a:rPr lang="fr-FR" sz="1800" dirty="0">
                <a:solidFill>
                  <a:srgbClr val="002060"/>
                </a:solidFill>
                <a:effectLst/>
                <a:latin typeface="+mj-lt"/>
                <a:ea typeface="DengXian" panose="02010600030101010101" pitchFamily="2" charset="-122"/>
                <a:cs typeface="Times New Roman" panose="02020603050405020304" pitchFamily="18" charset="0"/>
              </a:rPr>
              <a:t>: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le monde chinois et sa diaspora, indices de la présence chinoise dans un quartier parisien (vie sociale, religieuse, gastronomie, commerces), l’écriture chinoise simplifiée/traditionnelle, présence japonaise et coréenne, mélange des langues, architecture d’un quartier parisien</a:t>
            </a: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4" name="Espace réservé du contenu 3">
            <a:extLst>
              <a:ext uri="{FF2B5EF4-FFF2-40B4-BE49-F238E27FC236}">
                <a16:creationId xmlns:a16="http://schemas.microsoft.com/office/drawing/2014/main" id="{CE0E9ABE-29BE-2987-4E13-CCF3FF70EBCB}"/>
              </a:ext>
            </a:extLst>
          </p:cNvPr>
          <p:cNvSpPr txBox="1">
            <a:spLocks/>
          </p:cNvSpPr>
          <p:nvPr/>
        </p:nvSpPr>
        <p:spPr>
          <a:xfrm>
            <a:off x="8389397" y="1429887"/>
            <a:ext cx="3731581" cy="43177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Compétences travaillées</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Compétences de langue :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EO, EE (dire où l’on va, exprimer la distance, exprimer l’intérêt/le ressenti, …)</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Autres compétences </a:t>
            </a:r>
            <a:r>
              <a:rPr lang="fr-FR" sz="1800" dirty="0">
                <a:solidFill>
                  <a:srgbClr val="002060"/>
                </a:solidFill>
                <a:effectLst/>
                <a:latin typeface="+mj-lt"/>
                <a:ea typeface="DengXian" panose="02010600030101010101" pitchFamily="2" charset="-122"/>
                <a:cs typeface="Times New Roman" panose="02020603050405020304" pitchFamily="18" charset="0"/>
              </a:rPr>
              <a:t>: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Se diriger et observer en ville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Se déplacer à pied en sécurité dans la ville</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Avancer et travailler en équipe Respecter des consignes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Partager et présenter à la classe entière les résultats de la « chasse » </a:t>
            </a:r>
            <a:r>
              <a:rPr lang="fr-FR" sz="1800" dirty="0">
                <a:solidFill>
                  <a:srgbClr val="002060"/>
                </a:solidFill>
                <a:latin typeface="+mj-lt"/>
                <a:ea typeface="DengXian" panose="02010600030101010101" pitchFamily="2" charset="-122"/>
                <a:cs typeface="Times New Roman" panose="02020603050405020304" pitchFamily="18" charset="0"/>
              </a:rPr>
              <a:t>R</a:t>
            </a:r>
            <a:r>
              <a:rPr lang="fr-FR" sz="1800" dirty="0">
                <a:solidFill>
                  <a:srgbClr val="002060"/>
                </a:solidFill>
                <a:effectLst/>
                <a:latin typeface="+mj-lt"/>
                <a:ea typeface="DengXian" panose="02010600030101010101" pitchFamily="2" charset="-122"/>
                <a:cs typeface="Times New Roman" panose="02020603050405020304" pitchFamily="18" charset="0"/>
              </a:rPr>
              <a:t>éaliser un rendu numérique</a:t>
            </a:r>
          </a:p>
        </p:txBody>
      </p:sp>
      <p:sp>
        <p:nvSpPr>
          <p:cNvPr id="5" name="Espace réservé du contenu 3">
            <a:extLst>
              <a:ext uri="{FF2B5EF4-FFF2-40B4-BE49-F238E27FC236}">
                <a16:creationId xmlns:a16="http://schemas.microsoft.com/office/drawing/2014/main" id="{CCEDCFF7-70F9-DE1C-31E9-835CA3D75A78}"/>
              </a:ext>
            </a:extLst>
          </p:cNvPr>
          <p:cNvSpPr txBox="1">
            <a:spLocks/>
          </p:cNvSpPr>
          <p:nvPr/>
        </p:nvSpPr>
        <p:spPr>
          <a:xfrm>
            <a:off x="4376691" y="1429887"/>
            <a:ext cx="3991253" cy="53260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C00000"/>
                </a:solidFill>
                <a:latin typeface="+mj-lt"/>
              </a:rPr>
              <a:t>Notions de langue</a:t>
            </a:r>
            <a:endParaRPr lang="fr-FR" sz="2400" dirty="0">
              <a:solidFill>
                <a:srgbClr val="C00000"/>
              </a:solidFill>
              <a:latin typeface="+mj-lt"/>
            </a:endParaRP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Notions </a:t>
            </a:r>
            <a:r>
              <a:rPr lang="fr-FR" sz="1800" b="1" dirty="0" err="1">
                <a:solidFill>
                  <a:srgbClr val="002060"/>
                </a:solidFill>
                <a:effectLst/>
                <a:latin typeface="+mj-lt"/>
                <a:ea typeface="DengXian" panose="02010600030101010101" pitchFamily="2" charset="-122"/>
                <a:cs typeface="Times New Roman" panose="02020603050405020304" pitchFamily="18" charset="0"/>
              </a:rPr>
              <a:t>sinographiques</a:t>
            </a:r>
            <a:r>
              <a:rPr lang="fr-FR" sz="1800" b="1" dirty="0">
                <a:solidFill>
                  <a:srgbClr val="002060"/>
                </a:solidFill>
                <a:effectLst/>
                <a:latin typeface="+mj-lt"/>
                <a:ea typeface="DengXian" panose="02010600030101010101" pitchFamily="2" charset="-122"/>
                <a:cs typeface="Times New Roman" panose="02020603050405020304" pitchFamily="18" charset="0"/>
              </a:rPr>
              <a:t> </a:t>
            </a:r>
            <a:r>
              <a:rPr lang="fr-FR" sz="1800" dirty="0">
                <a:solidFill>
                  <a:srgbClr val="002060"/>
                </a:solidFill>
                <a:effectLst/>
                <a:latin typeface="+mj-lt"/>
                <a:ea typeface="DengXian" panose="02010600030101010101" pitchFamily="2" charset="-122"/>
                <a:cs typeface="Times New Roman" panose="02020603050405020304" pitchFamily="18" charset="0"/>
              </a:rPr>
              <a:t>: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fr-FR" sz="1800" dirty="0">
                <a:solidFill>
                  <a:srgbClr val="002060"/>
                </a:solidFill>
                <a:effectLst/>
                <a:latin typeface="+mj-lt"/>
                <a:ea typeface="DengXian" panose="02010600030101010101" pitchFamily="2" charset="-122"/>
                <a:cs typeface="Times New Roman" panose="02020603050405020304" pitchFamily="18" charset="0"/>
              </a:rPr>
              <a:t>reconnaître dans la ville et reproduire/savoir écrire des caractères A2, distinguer écriture chinoise simplifiée et traditionnelle</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Notions syntaxiques :</a:t>
            </a:r>
            <a:br>
              <a:rPr lang="fr-FR" sz="1800" b="1" dirty="0">
                <a:solidFill>
                  <a:srgbClr val="002060"/>
                </a:solidFill>
                <a:effectLst/>
                <a:latin typeface="+mj-lt"/>
                <a:ea typeface="DengXian" panose="02010600030101010101" pitchFamily="2" charset="-122"/>
                <a:cs typeface="Times New Roman" panose="02020603050405020304" pitchFamily="18" charset="0"/>
              </a:rPr>
            </a:br>
            <a:r>
              <a:rPr lang="zh-CN" altLang="fr-FR" sz="1800" dirty="0">
                <a:solidFill>
                  <a:srgbClr val="002060"/>
                </a:solidFill>
                <a:effectLst/>
                <a:latin typeface="+mj-lt"/>
                <a:ea typeface="DengXian" panose="02010600030101010101" pitchFamily="2" charset="-122"/>
                <a:cs typeface="Times New Roman" panose="02020603050405020304" pitchFamily="18" charset="0"/>
              </a:rPr>
              <a:t>从</a:t>
            </a:r>
            <a:r>
              <a:rPr lang="fr-FR" altLang="zh-CN" sz="1800" dirty="0">
                <a:solidFill>
                  <a:srgbClr val="002060"/>
                </a:solidFill>
                <a:effectLst/>
                <a:latin typeface="+mj-lt"/>
                <a:ea typeface="DengXian" panose="02010600030101010101" pitchFamily="2" charset="-122"/>
                <a:cs typeface="Times New Roman" panose="02020603050405020304" pitchFamily="18" charset="0"/>
              </a:rPr>
              <a:t>….</a:t>
            </a:r>
            <a:r>
              <a:rPr lang="zh-CN" altLang="fr-FR" sz="1800" dirty="0">
                <a:solidFill>
                  <a:srgbClr val="002060"/>
                </a:solidFill>
                <a:effectLst/>
                <a:latin typeface="+mj-lt"/>
                <a:ea typeface="DengXian" panose="02010600030101010101" pitchFamily="2" charset="-122"/>
                <a:cs typeface="Times New Roman" panose="02020603050405020304" pitchFamily="18" charset="0"/>
              </a:rPr>
              <a:t>来</a:t>
            </a:r>
            <a:r>
              <a:rPr lang="fr-FR" altLang="zh-CN" sz="1800" dirty="0">
                <a:solidFill>
                  <a:srgbClr val="002060"/>
                </a:solidFill>
                <a:effectLst/>
                <a:latin typeface="+mj-lt"/>
                <a:ea typeface="DengXian" panose="02010600030101010101" pitchFamily="2" charset="-122"/>
                <a:cs typeface="Times New Roman" panose="02020603050405020304" pitchFamily="18" charset="0"/>
              </a:rPr>
              <a:t>, </a:t>
            </a:r>
            <a:r>
              <a:rPr lang="zh-CN" altLang="fr-FR" sz="1800" dirty="0">
                <a:solidFill>
                  <a:srgbClr val="002060"/>
                </a:solidFill>
                <a:effectLst/>
                <a:latin typeface="+mj-lt"/>
                <a:ea typeface="DengXian" panose="02010600030101010101" pitchFamily="2" charset="-122"/>
                <a:cs typeface="Times New Roman" panose="02020603050405020304" pitchFamily="18" charset="0"/>
              </a:rPr>
              <a:t>是</a:t>
            </a:r>
            <a:r>
              <a:rPr lang="fr-FR" altLang="zh-CN" sz="1800" dirty="0">
                <a:solidFill>
                  <a:srgbClr val="002060"/>
                </a:solidFill>
                <a:effectLst/>
                <a:latin typeface="+mj-lt"/>
                <a:ea typeface="DengXian" panose="02010600030101010101" pitchFamily="2" charset="-122"/>
                <a:cs typeface="Times New Roman" panose="02020603050405020304" pitchFamily="18" charset="0"/>
              </a:rPr>
              <a:t>….</a:t>
            </a:r>
            <a:r>
              <a:rPr lang="zh-CN" altLang="fr-FR" sz="1800" dirty="0">
                <a:solidFill>
                  <a:srgbClr val="002060"/>
                </a:solidFill>
                <a:effectLst/>
                <a:latin typeface="+mj-lt"/>
                <a:ea typeface="DengXian" panose="02010600030101010101" pitchFamily="2" charset="-122"/>
                <a:cs typeface="Times New Roman" panose="02020603050405020304" pitchFamily="18" charset="0"/>
              </a:rPr>
              <a:t>的 </a:t>
            </a:r>
            <a:r>
              <a:rPr lang="fr-FR" altLang="zh-CN" sz="1800" dirty="0">
                <a:solidFill>
                  <a:srgbClr val="002060"/>
                </a:solidFill>
                <a:effectLst/>
                <a:latin typeface="+mj-lt"/>
                <a:ea typeface="DengXian" panose="02010600030101010101" pitchFamily="2" charset="-122"/>
                <a:cs typeface="Times New Roman" panose="02020603050405020304" pitchFamily="18" charset="0"/>
              </a:rPr>
              <a:t>(</a:t>
            </a:r>
            <a:r>
              <a:rPr lang="fr-FR" sz="1800" dirty="0">
                <a:solidFill>
                  <a:srgbClr val="002060"/>
                </a:solidFill>
                <a:effectLst/>
                <a:latin typeface="+mj-lt"/>
                <a:ea typeface="DengXian" panose="02010600030101010101" pitchFamily="2" charset="-122"/>
                <a:cs typeface="Times New Roman" panose="02020603050405020304" pitchFamily="18" charset="0"/>
              </a:rPr>
              <a:t>mise en relief d’une date), constructions pour exprimer la distance, prendre les transports, se diriger/expliquer le chemin</a:t>
            </a:r>
          </a:p>
          <a:p>
            <a:pPr marL="0" indent="0">
              <a:buFont typeface="Arial" panose="020B0604020202020204" pitchFamily="34" charset="0"/>
              <a:buNone/>
            </a:pPr>
            <a:r>
              <a:rPr lang="fr-FR" sz="1800" b="1" dirty="0">
                <a:solidFill>
                  <a:srgbClr val="002060"/>
                </a:solidFill>
                <a:effectLst/>
                <a:latin typeface="+mj-lt"/>
                <a:ea typeface="DengXian" panose="02010600030101010101" pitchFamily="2" charset="-122"/>
                <a:cs typeface="Times New Roman" panose="02020603050405020304" pitchFamily="18" charset="0"/>
              </a:rPr>
              <a:t>Notions lexicales </a:t>
            </a:r>
            <a:r>
              <a:rPr lang="fr-FR" sz="1800" dirty="0">
                <a:solidFill>
                  <a:srgbClr val="002060"/>
                </a:solidFill>
                <a:effectLst/>
                <a:latin typeface="+mj-lt"/>
                <a:ea typeface="DengXian" panose="02010600030101010101" pitchFamily="2" charset="-122"/>
                <a:cs typeface="Times New Roman" panose="02020603050405020304" pitchFamily="18" charset="0"/>
              </a:rPr>
              <a:t>: </a:t>
            </a:r>
            <a:br>
              <a:rPr lang="fr-FR" sz="1800" dirty="0">
                <a:solidFill>
                  <a:srgbClr val="002060"/>
                </a:solidFill>
                <a:effectLst/>
                <a:latin typeface="+mj-lt"/>
                <a:ea typeface="DengXian" panose="02010600030101010101" pitchFamily="2" charset="-122"/>
                <a:cs typeface="Times New Roman" panose="02020603050405020304" pitchFamily="18" charset="0"/>
              </a:rPr>
            </a:br>
            <a:r>
              <a:rPr lang="zh-CN" altLang="fr-FR" sz="1800" dirty="0">
                <a:solidFill>
                  <a:srgbClr val="002060"/>
                </a:solidFill>
                <a:effectLst/>
                <a:latin typeface="+mj-lt"/>
                <a:ea typeface="DengXian" panose="02010600030101010101" pitchFamily="2" charset="-122"/>
                <a:cs typeface="Times New Roman" panose="02020603050405020304" pitchFamily="18" charset="0"/>
              </a:rPr>
              <a:t>海外华人</a:t>
            </a:r>
            <a:r>
              <a:rPr lang="fr-FR" altLang="zh-CN" sz="1800" dirty="0">
                <a:solidFill>
                  <a:srgbClr val="002060"/>
                </a:solidFill>
                <a:effectLst/>
                <a:latin typeface="+mj-lt"/>
                <a:ea typeface="DengXian" panose="02010600030101010101" pitchFamily="2" charset="-122"/>
                <a:cs typeface="Times New Roman" panose="02020603050405020304" pitchFamily="18" charset="0"/>
              </a:rPr>
              <a:t>, </a:t>
            </a:r>
            <a:r>
              <a:rPr lang="zh-CN" altLang="fr-FR" sz="1800" dirty="0">
                <a:solidFill>
                  <a:srgbClr val="002060"/>
                </a:solidFill>
                <a:effectLst/>
                <a:latin typeface="+mj-lt"/>
                <a:ea typeface="DengXian" panose="02010600030101010101" pitchFamily="2" charset="-122"/>
                <a:cs typeface="Times New Roman" panose="02020603050405020304" pitchFamily="18" charset="0"/>
              </a:rPr>
              <a:t>唐人街</a:t>
            </a:r>
            <a:r>
              <a:rPr lang="fr-FR" altLang="zh-CN" sz="1800" dirty="0">
                <a:solidFill>
                  <a:srgbClr val="002060"/>
                </a:solidFill>
                <a:effectLst/>
                <a:latin typeface="+mj-lt"/>
                <a:ea typeface="DengXian" panose="02010600030101010101" pitchFamily="2" charset="-122"/>
                <a:cs typeface="Times New Roman" panose="02020603050405020304" pitchFamily="18" charset="0"/>
              </a:rPr>
              <a:t>, </a:t>
            </a:r>
            <a:r>
              <a:rPr lang="zh-CN" altLang="fr-FR" sz="1800" dirty="0">
                <a:solidFill>
                  <a:srgbClr val="002060"/>
                </a:solidFill>
                <a:effectLst/>
                <a:latin typeface="+mj-lt"/>
                <a:ea typeface="DengXian" panose="02010600030101010101" pitchFamily="2" charset="-122"/>
                <a:cs typeface="Times New Roman" panose="02020603050405020304" pitchFamily="18" charset="0"/>
              </a:rPr>
              <a:t>移民</a:t>
            </a:r>
            <a:r>
              <a:rPr lang="fr-FR" altLang="zh-CN" sz="1800" dirty="0">
                <a:solidFill>
                  <a:srgbClr val="002060"/>
                </a:solidFill>
                <a:effectLst/>
                <a:latin typeface="+mj-lt"/>
                <a:ea typeface="DengXian" panose="02010600030101010101" pitchFamily="2" charset="-122"/>
                <a:cs typeface="Times New Roman" panose="02020603050405020304" pitchFamily="18" charset="0"/>
              </a:rPr>
              <a:t>, </a:t>
            </a:r>
            <a:r>
              <a:rPr lang="zh-CN" altLang="fr-FR" sz="1800" dirty="0">
                <a:solidFill>
                  <a:srgbClr val="002060"/>
                </a:solidFill>
                <a:effectLst/>
                <a:latin typeface="+mj-lt"/>
                <a:ea typeface="DengXian" panose="02010600030101010101" pitchFamily="2" charset="-122"/>
                <a:cs typeface="Times New Roman" panose="02020603050405020304" pitchFamily="18" charset="0"/>
              </a:rPr>
              <a:t>从</a:t>
            </a:r>
            <a:r>
              <a:rPr lang="fr-FR" altLang="zh-CN" sz="1800" dirty="0">
                <a:solidFill>
                  <a:srgbClr val="002060"/>
                </a:solidFill>
                <a:effectLst/>
                <a:latin typeface="+mj-lt"/>
                <a:ea typeface="DengXian" panose="02010600030101010101" pitchFamily="2" charset="-122"/>
                <a:cs typeface="Times New Roman" panose="02020603050405020304" pitchFamily="18" charset="0"/>
              </a:rPr>
              <a:t>….</a:t>
            </a:r>
            <a:r>
              <a:rPr lang="zh-CN" altLang="fr-FR" sz="1800" dirty="0">
                <a:solidFill>
                  <a:srgbClr val="002060"/>
                </a:solidFill>
                <a:effectLst/>
                <a:latin typeface="+mj-lt"/>
                <a:ea typeface="DengXian" panose="02010600030101010101" pitchFamily="2" charset="-122"/>
                <a:cs typeface="Times New Roman" panose="02020603050405020304" pitchFamily="18" charset="0"/>
              </a:rPr>
              <a:t>来</a:t>
            </a:r>
            <a:r>
              <a:rPr lang="fr-FR" altLang="zh-CN" sz="1800" dirty="0">
                <a:solidFill>
                  <a:srgbClr val="002060"/>
                </a:solidFill>
                <a:effectLst/>
                <a:latin typeface="+mj-lt"/>
                <a:ea typeface="DengXian" panose="02010600030101010101" pitchFamily="2" charset="-122"/>
                <a:cs typeface="Times New Roman" panose="02020603050405020304" pitchFamily="18" charset="0"/>
              </a:rPr>
              <a:t>, </a:t>
            </a:r>
            <a:r>
              <a:rPr lang="zh-CN" altLang="fr-FR" sz="1800" dirty="0">
                <a:solidFill>
                  <a:srgbClr val="002060"/>
                </a:solidFill>
                <a:effectLst/>
                <a:latin typeface="+mj-lt"/>
                <a:ea typeface="DengXian" panose="02010600030101010101" pitchFamily="2" charset="-122"/>
                <a:cs typeface="Times New Roman" panose="02020603050405020304" pitchFamily="18" charset="0"/>
              </a:rPr>
              <a:t>去，到，看，牌子 </a:t>
            </a:r>
            <a:r>
              <a:rPr lang="fr-FR" sz="1800" dirty="0">
                <a:solidFill>
                  <a:srgbClr val="002060"/>
                </a:solidFill>
                <a:effectLst/>
                <a:latin typeface="+mj-lt"/>
                <a:ea typeface="DengXian" panose="02010600030101010101" pitchFamily="2" charset="-122"/>
                <a:cs typeface="Times New Roman" panose="02020603050405020304" pitchFamily="18" charset="0"/>
              </a:rPr>
              <a:t>aimer/trouver que (l’intérêt/le ressenti), qualificatifs (beau, intéressant, …), les transports urbains (marcher, métro, </a:t>
            </a:r>
            <a:r>
              <a:rPr lang="fr-FR" sz="1800" dirty="0" err="1">
                <a:solidFill>
                  <a:srgbClr val="002060"/>
                </a:solidFill>
                <a:effectLst/>
                <a:latin typeface="+mj-lt"/>
                <a:ea typeface="DengXian" panose="02010600030101010101" pitchFamily="2" charset="-122"/>
                <a:cs typeface="Times New Roman" panose="02020603050405020304" pitchFamily="18" charset="0"/>
              </a:rPr>
              <a:t>etc</a:t>
            </a:r>
            <a:r>
              <a:rPr lang="fr-FR" sz="1800" dirty="0">
                <a:solidFill>
                  <a:srgbClr val="002060"/>
                </a:solidFill>
                <a:effectLst/>
                <a:latin typeface="+mj-lt"/>
                <a:ea typeface="DengXian" panose="02010600030101010101" pitchFamily="2" charset="-122"/>
                <a:cs typeface="Times New Roman" panose="02020603050405020304" pitchFamily="18" charset="0"/>
              </a:rPr>
              <a:t>) , les lieux de la ville (rue, magasin, station de métro, école, restaurant,…)</a:t>
            </a: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sp>
        <p:nvSpPr>
          <p:cNvPr id="7" name="Espace réservé du pied de page 6">
            <a:extLst>
              <a:ext uri="{FF2B5EF4-FFF2-40B4-BE49-F238E27FC236}">
                <a16:creationId xmlns:a16="http://schemas.microsoft.com/office/drawing/2014/main" id="{A9F2E751-1A68-F1E2-E663-DEF15E7CE48F}"/>
              </a:ext>
            </a:extLst>
          </p:cNvPr>
          <p:cNvSpPr>
            <a:spLocks noGrp="1"/>
          </p:cNvSpPr>
          <p:nvPr>
            <p:ph type="ftr" sz="quarter" idx="11"/>
          </p:nvPr>
        </p:nvSpPr>
        <p:spPr/>
        <p:txBody>
          <a:bodyPr/>
          <a:lstStyle/>
          <a:p>
            <a:endParaRPr lang="fr-FR"/>
          </a:p>
        </p:txBody>
      </p:sp>
      <p:sp>
        <p:nvSpPr>
          <p:cNvPr id="8" name="Espace réservé du numéro de diapositive 7">
            <a:extLst>
              <a:ext uri="{FF2B5EF4-FFF2-40B4-BE49-F238E27FC236}">
                <a16:creationId xmlns:a16="http://schemas.microsoft.com/office/drawing/2014/main" id="{7FF09FFC-1EA1-1A54-008F-77087A6DE343}"/>
              </a:ext>
            </a:extLst>
          </p:cNvPr>
          <p:cNvSpPr>
            <a:spLocks noGrp="1"/>
          </p:cNvSpPr>
          <p:nvPr>
            <p:ph type="sldNum" sz="quarter" idx="12"/>
          </p:nvPr>
        </p:nvSpPr>
        <p:spPr/>
        <p:txBody>
          <a:bodyPr/>
          <a:lstStyle/>
          <a:p>
            <a:fld id="{6AB0ADD8-6908-491C-B9AD-0CCC8D5EDBC2}" type="slidenum">
              <a:rPr lang="fr-FR" smtClean="0"/>
              <a:t>33</a:t>
            </a:fld>
            <a:endParaRPr lang="fr-FR"/>
          </a:p>
        </p:txBody>
      </p:sp>
    </p:spTree>
    <p:extLst>
      <p:ext uri="{BB962C8B-B14F-4D97-AF65-F5344CB8AC3E}">
        <p14:creationId xmlns:p14="http://schemas.microsoft.com/office/powerpoint/2010/main" val="52638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838200" y="302985"/>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ELEMENTS DE CULTURE</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305532" y="1429887"/>
            <a:ext cx="6681193" cy="7806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solidFill>
                  <a:srgbClr val="002060"/>
                </a:solidFill>
                <a:effectLst/>
                <a:latin typeface="+mj-lt"/>
                <a:ea typeface="DengXian" panose="02010600030101010101" pitchFamily="2" charset="-122"/>
                <a:cs typeface="Times New Roman" panose="02020603050405020304" pitchFamily="18" charset="0"/>
              </a:rPr>
              <a:t>DECOUVRONS UN QUARTIER CHINOIS A PARIS, 13</a:t>
            </a:r>
            <a:r>
              <a:rPr lang="fr-FR" sz="1800" baseline="30000" dirty="0">
                <a:solidFill>
                  <a:srgbClr val="002060"/>
                </a:solidFill>
                <a:effectLst/>
                <a:latin typeface="+mj-lt"/>
                <a:ea typeface="DengXian" panose="02010600030101010101" pitchFamily="2" charset="-122"/>
                <a:cs typeface="Times New Roman" panose="02020603050405020304" pitchFamily="18" charset="0"/>
              </a:rPr>
              <a:t>E</a:t>
            </a:r>
            <a:r>
              <a:rPr lang="fr-FR" sz="1800" dirty="0">
                <a:solidFill>
                  <a:srgbClr val="002060"/>
                </a:solidFill>
                <a:effectLst/>
                <a:latin typeface="+mj-lt"/>
                <a:ea typeface="DengXian" panose="02010600030101010101" pitchFamily="2" charset="-122"/>
                <a:cs typeface="Times New Roman" panose="02020603050405020304" pitchFamily="18" charset="0"/>
              </a:rPr>
              <a:t> ARRONDISSEMENT</a:t>
            </a: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2"/>
            </a:endParaRPr>
          </a:p>
          <a:p>
            <a:pPr marL="0" indent="0">
              <a:buNone/>
            </a:pPr>
            <a:r>
              <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2"/>
              </a:rPr>
              <a:t>http://geoconfluences.enslyon.fr/actualites/veille/breves/les-chinatowns-dans-le-monde</a:t>
            </a:r>
            <a:r>
              <a:rPr lang="fr-FR" sz="1000" dirty="0">
                <a:solidFill>
                  <a:srgbClr val="4472C4"/>
                </a:solidFill>
                <a:effectLst/>
                <a:latin typeface="Calibri Light" panose="020F0302020204030204" pitchFamily="34" charset="0"/>
                <a:ea typeface="DengXian" panose="02010600030101010101" pitchFamily="2" charset="-122"/>
                <a:cs typeface="Times New Roman" panose="02020603050405020304" pitchFamily="18" charset="0"/>
              </a:rPr>
              <a:t>  - 2018</a:t>
            </a:r>
            <a:endParaRPr lang="fr-FR" sz="10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pic>
        <p:nvPicPr>
          <p:cNvPr id="7" name="Image 6">
            <a:extLst>
              <a:ext uri="{FF2B5EF4-FFF2-40B4-BE49-F238E27FC236}">
                <a16:creationId xmlns:a16="http://schemas.microsoft.com/office/drawing/2014/main" id="{627094DB-0C7B-7F02-7908-4B3789282ED6}"/>
              </a:ext>
            </a:extLst>
          </p:cNvPr>
          <p:cNvPicPr>
            <a:picLocks noChangeAspect="1"/>
          </p:cNvPicPr>
          <p:nvPr/>
        </p:nvPicPr>
        <p:blipFill>
          <a:blip r:embed="rId3"/>
          <a:stretch>
            <a:fillRect/>
          </a:stretch>
        </p:blipFill>
        <p:spPr>
          <a:xfrm>
            <a:off x="305532" y="1820213"/>
            <a:ext cx="6352540" cy="4183380"/>
          </a:xfrm>
          <a:prstGeom prst="rect">
            <a:avLst/>
          </a:prstGeom>
        </p:spPr>
      </p:pic>
      <p:sp>
        <p:nvSpPr>
          <p:cNvPr id="8" name="Espace réservé du contenu 2">
            <a:extLst>
              <a:ext uri="{FF2B5EF4-FFF2-40B4-BE49-F238E27FC236}">
                <a16:creationId xmlns:a16="http://schemas.microsoft.com/office/drawing/2014/main" id="{D15CE62E-76AA-66D2-CD5E-A260A62779DD}"/>
              </a:ext>
            </a:extLst>
          </p:cNvPr>
          <p:cNvSpPr txBox="1">
            <a:spLocks/>
          </p:cNvSpPr>
          <p:nvPr/>
        </p:nvSpPr>
        <p:spPr>
          <a:xfrm>
            <a:off x="7203481" y="1918159"/>
            <a:ext cx="4319733" cy="35327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fr-FR" sz="1800" b="1" i="1" dirty="0">
                <a:solidFill>
                  <a:schemeClr val="accent4">
                    <a:lumMod val="75000"/>
                  </a:schemeClr>
                </a:solidFill>
                <a:effectLst/>
                <a:latin typeface="+mj-lt"/>
                <a:ea typeface="DengXian" panose="02010600030101010101" pitchFamily="2" charset="-122"/>
                <a:cs typeface="Times New Roman" panose="02020603050405020304" pitchFamily="18" charset="0"/>
              </a:rPr>
              <a:t>Diaspora</a:t>
            </a:r>
            <a:r>
              <a:rPr lang="fr-FR" sz="1800" b="1" i="1" dirty="0">
                <a:solidFill>
                  <a:srgbClr val="00B050"/>
                </a:solidFill>
                <a:effectLst/>
                <a:latin typeface="+mj-lt"/>
                <a:ea typeface="DengXian" panose="02010600030101010101" pitchFamily="2" charset="-122"/>
                <a:cs typeface="Times New Roman" panose="02020603050405020304" pitchFamily="18" charset="0"/>
              </a:rPr>
              <a:t> </a:t>
            </a:r>
            <a:r>
              <a:rPr lang="fr-FR" sz="1800" b="1" i="1" dirty="0">
                <a:solidFill>
                  <a:srgbClr val="C00000"/>
                </a:solidFill>
                <a:effectLst/>
                <a:latin typeface="+mj-lt"/>
                <a:ea typeface="DengXian" panose="02010600030101010101" pitchFamily="2" charset="-122"/>
                <a:cs typeface="Times New Roman" panose="02020603050405020304" pitchFamily="18" charset="0"/>
              </a:rPr>
              <a:t>: </a:t>
            </a:r>
            <a:br>
              <a:rPr lang="fr-FR" sz="1800" b="1" i="1" dirty="0">
                <a:solidFill>
                  <a:srgbClr val="C00000"/>
                </a:solidFill>
                <a:effectLst/>
                <a:latin typeface="+mj-lt"/>
                <a:ea typeface="DengXian" panose="02010600030101010101" pitchFamily="2" charset="-122"/>
                <a:cs typeface="Times New Roman" panose="02020603050405020304" pitchFamily="18" charset="0"/>
              </a:rPr>
            </a:br>
            <a:r>
              <a:rPr lang="fr-FR" sz="1800" b="1" i="1" dirty="0">
                <a:solidFill>
                  <a:srgbClr val="C00000"/>
                </a:solidFill>
                <a:effectLst/>
                <a:latin typeface="+mj-lt"/>
                <a:ea typeface="DengXian" panose="02010600030101010101" pitchFamily="2" charset="-122"/>
                <a:cs typeface="Times New Roman" panose="02020603050405020304" pitchFamily="18" charset="0"/>
              </a:rPr>
              <a:t>dispersion d'un peuple, d'une ethnie à travers le monde </a:t>
            </a:r>
            <a:r>
              <a:rPr lang="fr-FR" sz="1400" b="1" dirty="0">
                <a:solidFill>
                  <a:srgbClr val="002060"/>
                </a:solidFill>
                <a:effectLst/>
                <a:latin typeface="+mj-lt"/>
                <a:ea typeface="DengXian" panose="02010600030101010101" pitchFamily="2" charset="-122"/>
                <a:cs typeface="Times New Roman" panose="02020603050405020304" pitchFamily="18" charset="0"/>
              </a:rPr>
              <a:t>(Dictionnaire Larousse)</a:t>
            </a:r>
            <a:endParaRPr lang="fr-FR" sz="1400" dirty="0">
              <a:solidFill>
                <a:srgbClr val="002060"/>
              </a:solidFill>
              <a:effectLst/>
              <a:latin typeface="+mj-lt"/>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8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zh-CN" sz="18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海外华人</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zh-CN" sz="18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唐人街</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zh-CN" sz="18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移民</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4" name="Espace réservé du pied de page 3">
            <a:extLst>
              <a:ext uri="{FF2B5EF4-FFF2-40B4-BE49-F238E27FC236}">
                <a16:creationId xmlns:a16="http://schemas.microsoft.com/office/drawing/2014/main" id="{BB2D010D-D20F-9BBB-E24E-BE8C53263BD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4303C53-8C75-0778-96AC-76390F387032}"/>
              </a:ext>
            </a:extLst>
          </p:cNvPr>
          <p:cNvSpPr>
            <a:spLocks noGrp="1"/>
          </p:cNvSpPr>
          <p:nvPr>
            <p:ph type="sldNum" sz="quarter" idx="12"/>
          </p:nvPr>
        </p:nvSpPr>
        <p:spPr/>
        <p:txBody>
          <a:bodyPr/>
          <a:lstStyle/>
          <a:p>
            <a:fld id="{6AB0ADD8-6908-491C-B9AD-0CCC8D5EDBC2}" type="slidenum">
              <a:rPr lang="fr-FR" smtClean="0"/>
              <a:t>34</a:t>
            </a:fld>
            <a:endParaRPr lang="fr-FR"/>
          </a:p>
        </p:txBody>
      </p:sp>
    </p:spTree>
    <p:extLst>
      <p:ext uri="{BB962C8B-B14F-4D97-AF65-F5344CB8AC3E}">
        <p14:creationId xmlns:p14="http://schemas.microsoft.com/office/powerpoint/2010/main" val="1558512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838200" y="302985"/>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ELEMENTS DE CULTURE</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305532" y="1429887"/>
            <a:ext cx="6681193" cy="7806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solidFill>
                  <a:srgbClr val="C00000"/>
                </a:solidFill>
                <a:latin typeface="Calibri Light" panose="020F0302020204030204" pitchFamily="34" charset="0"/>
                <a:ea typeface="DengXian" panose="02010600030101010101" pitchFamily="2" charset="-122"/>
              </a:rPr>
              <a:t>U</a:t>
            </a:r>
            <a:r>
              <a:rPr lang="fr-FR" sz="1800" dirty="0">
                <a:solidFill>
                  <a:srgbClr val="C00000"/>
                </a:solidFill>
                <a:effectLst/>
                <a:latin typeface="Calibri Light" panose="020F0302020204030204" pitchFamily="34" charset="0"/>
                <a:ea typeface="DengXian" panose="02010600030101010101" pitchFamily="2" charset="-122"/>
              </a:rPr>
              <a:t>n « quartier chinois » dans Paris</a:t>
            </a: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br>
              <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rPr>
            </a:br>
            <a:r>
              <a:rPr lang="fr-FR" sz="1200" dirty="0">
                <a:effectLst/>
                <a:latin typeface="Calibri" panose="020F0502020204030204" pitchFamily="34" charset="0"/>
                <a:ea typeface="DengXian" panose="02010600030101010101" pitchFamily="2" charset="-122"/>
                <a:cs typeface="Times New Roman" panose="02020603050405020304" pitchFamily="18" charset="0"/>
              </a:rPr>
              <a:t>Londres (Royaume-Uni)	          Boston (USA)	                      Kuala Lumpur (Malaisie)</a:t>
            </a:r>
          </a:p>
          <a:p>
            <a:pPr marL="0" indent="0">
              <a:buNone/>
            </a:pP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La création du </a:t>
            </a:r>
            <a:r>
              <a:rPr lang="fr-FR" sz="1200" b="1" i="1" dirty="0">
                <a:effectLst/>
                <a:latin typeface="Calibri Light" panose="020F0302020204030204" pitchFamily="34" charset="0"/>
                <a:ea typeface="DengXian" panose="02010600030101010101" pitchFamily="2" charset="-122"/>
                <a:cs typeface="Times New Roman" panose="02020603050405020304" pitchFamily="18" charset="0"/>
              </a:rPr>
              <a:t>Chinatown</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 parisien remonte aux années 1970-80</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a:t>
            </a:r>
            <a:br>
              <a:rPr lang="fr-FR" sz="1200" dirty="0">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Dans un contexte de troubles politiques dans les pays de l’ex-Indochine dans les années 70 (génocides perpétrés par les Khmers Rouges au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Cambodge</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travaux forcés dans le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Laos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communiste, guerre du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Vietnam</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et régime communiste), la France a accueilli entre 1975 et 1987 environ 145 000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réfugiés de ces pays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pour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une grande partie d’origine</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ou d’ascendance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chinoise</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(60 à 70% d’entre eux). D’importantes communautés chinoises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s’étaient en effet installées au Cambodge, au Laos et au Vietnam, parfois depuis plusieurs siècles, pour des raisons économiques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et plus tardivement pour des raisons politiques (occupation japonaise en 1939, arrivée des communistes au pouvoir en 1949).</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200" dirty="0">
              <a:solidFill>
                <a:srgbClr val="C0000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2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Font typeface="Arial" panose="020B0604020202020204" pitchFamily="34" charse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sp>
        <p:nvSpPr>
          <p:cNvPr id="8" name="Espace réservé du contenu 2">
            <a:extLst>
              <a:ext uri="{FF2B5EF4-FFF2-40B4-BE49-F238E27FC236}">
                <a16:creationId xmlns:a16="http://schemas.microsoft.com/office/drawing/2014/main" id="{D15CE62E-76AA-66D2-CD5E-A260A62779DD}"/>
              </a:ext>
            </a:extLst>
          </p:cNvPr>
          <p:cNvSpPr txBox="1">
            <a:spLocks/>
          </p:cNvSpPr>
          <p:nvPr/>
        </p:nvSpPr>
        <p:spPr>
          <a:xfrm>
            <a:off x="5764179" y="1478725"/>
            <a:ext cx="4319733" cy="35327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br>
              <a:rPr lang="fr-FR" sz="800" dirty="0">
                <a:solidFill>
                  <a:srgbClr val="4472C4"/>
                </a:solidFill>
                <a:latin typeface="Calibri Light" panose="020F0302020204030204" pitchFamily="34" charset="0"/>
                <a:ea typeface="DengXian" panose="02010600030101010101" pitchFamily="2" charset="-122"/>
              </a:rPr>
            </a:br>
            <a:r>
              <a:rPr lang="fr-FR" sz="800" dirty="0">
                <a:solidFill>
                  <a:srgbClr val="4472C4"/>
                </a:solidFill>
                <a:latin typeface="Calibri Light" panose="020F0302020204030204" pitchFamily="34" charset="0"/>
                <a:ea typeface="DengXian" panose="02010600030101010101" pitchFamily="2" charset="-122"/>
              </a:rPr>
              <a:t>                                                                         </a:t>
            </a:r>
            <a:r>
              <a:rPr lang="fr-FR" sz="800" dirty="0">
                <a:solidFill>
                  <a:srgbClr val="4472C4"/>
                </a:solidFill>
                <a:effectLst/>
                <a:latin typeface="Calibri Light" panose="020F0302020204030204" pitchFamily="34" charset="0"/>
                <a:ea typeface="DengXian" panose="02010600030101010101" pitchFamily="2" charset="-122"/>
              </a:rPr>
              <a:t>https://fr.maps-paris.com/</a:t>
            </a:r>
            <a:br>
              <a:rPr lang="fr-FR" sz="800" dirty="0">
                <a:solidFill>
                  <a:srgbClr val="4472C4"/>
                </a:solidFill>
                <a:effectLst/>
                <a:latin typeface="Calibri Light" panose="020F0302020204030204" pitchFamily="34" charset="0"/>
                <a:ea typeface="DengXian" panose="02010600030101010101" pitchFamily="2" charset="-122"/>
              </a:rPr>
            </a:br>
            <a:r>
              <a:rPr lang="fr-FR" sz="800" dirty="0">
                <a:solidFill>
                  <a:srgbClr val="4472C4"/>
                </a:solidFill>
                <a:effectLst/>
                <a:latin typeface="Calibri Light" panose="020F0302020204030204" pitchFamily="34" charset="0"/>
                <a:ea typeface="DengXian" panose="02010600030101010101" pitchFamily="2" charset="-122"/>
              </a:rPr>
              <a:t>                                                                          cartes-de-paris-quartiers/paris-quartier-chinois-de-la-carte</a:t>
            </a:r>
            <a:br>
              <a:rPr lang="fr-FR" sz="800" b="1" i="1" dirty="0">
                <a:solidFill>
                  <a:srgbClr val="C00000"/>
                </a:solidFill>
                <a:effectLst/>
                <a:latin typeface="+mj-lt"/>
                <a:ea typeface="DengXian" panose="02010600030101010101" pitchFamily="2" charset="-122"/>
                <a:cs typeface="Times New Roman" panose="02020603050405020304" pitchFamily="18" charset="0"/>
              </a:rPr>
            </a:br>
            <a:endParaRPr lang="fr-FR" sz="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pic>
        <p:nvPicPr>
          <p:cNvPr id="14" name="Image 13">
            <a:extLst>
              <a:ext uri="{FF2B5EF4-FFF2-40B4-BE49-F238E27FC236}">
                <a16:creationId xmlns:a16="http://schemas.microsoft.com/office/drawing/2014/main" id="{AFFC2511-2290-A255-9FA2-06A66D9ECEC7}"/>
              </a:ext>
            </a:extLst>
          </p:cNvPr>
          <p:cNvPicPr>
            <a:picLocks noChangeAspect="1"/>
          </p:cNvPicPr>
          <p:nvPr/>
        </p:nvPicPr>
        <p:blipFill>
          <a:blip r:embed="rId2"/>
          <a:stretch>
            <a:fillRect/>
          </a:stretch>
        </p:blipFill>
        <p:spPr>
          <a:xfrm>
            <a:off x="437028" y="1820213"/>
            <a:ext cx="1960880" cy="1310005"/>
          </a:xfrm>
          <a:prstGeom prst="rect">
            <a:avLst/>
          </a:prstGeom>
        </p:spPr>
      </p:pic>
      <p:sp>
        <p:nvSpPr>
          <p:cNvPr id="15" name="Zone de texte 2">
            <a:extLst>
              <a:ext uri="{FF2B5EF4-FFF2-40B4-BE49-F238E27FC236}">
                <a16:creationId xmlns:a16="http://schemas.microsoft.com/office/drawing/2014/main" id="{E5D97726-82C6-C840-29D2-EE218C20CA9C}"/>
              </a:ext>
            </a:extLst>
          </p:cNvPr>
          <p:cNvSpPr txBox="1">
            <a:spLocks noChangeArrowheads="1"/>
          </p:cNvSpPr>
          <p:nvPr/>
        </p:nvSpPr>
        <p:spPr bwMode="auto">
          <a:xfrm>
            <a:off x="2614664" y="1820213"/>
            <a:ext cx="3841750" cy="139001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fr-FR" sz="800">
                <a:solidFill>
                  <a:srgbClr val="0070C0"/>
                </a:solidFill>
                <a:effectLst/>
                <a:latin typeface="Calibri Light" panose="020F0302020204030204" pitchFamily="34" charset="0"/>
                <a:ea typeface="DengXian" panose="02010600030101010101" pitchFamily="2" charset="-122"/>
                <a:cs typeface="Times New Roman" panose="02020603050405020304" pitchFamily="18" charset="0"/>
              </a:rPr>
              <a:t>https://chinatown.paris/actualites/inauguration-de-la-porte-asiatique-du-13eme/</a:t>
            </a:r>
            <a:br>
              <a:rPr lang="fr-FR" sz="800">
                <a:solidFill>
                  <a:srgbClr val="0070C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900">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Ce projet d’arche a été proposé et voté par les habitants au budget participatif 2015. Cette œuvre d’art en trois dimensions dont les formes sur plusieurs plans se recomposent à partir d’un point de vue unique, situé sur </a:t>
            </a:r>
            <a:r>
              <a:rPr lang="fr-FR" sz="900" b="1">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l’avenue de Choisy</a:t>
            </a:r>
            <a:r>
              <a:rPr lang="fr-FR" sz="900">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 figurent le signe « Mén » (la porte en chinois). L’artiste Georges Rousse, vit et travaille </a:t>
            </a:r>
            <a:r>
              <a:rPr lang="fr-FR" sz="900" b="1">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dans le 13e arrondissement</a:t>
            </a:r>
            <a:r>
              <a:rPr lang="fr-FR" sz="900">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 Cette porte symbolise l’ouverture de Paris sur l’Asie. Elle est aussi un clin d’œil aux anciens, la première génération d’immigrés asiatiques arrivée dans les années 70.</a:t>
            </a:r>
            <a:endParaRPr lang="fr-FR" sz="110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6" name="Image 15">
            <a:extLst>
              <a:ext uri="{FF2B5EF4-FFF2-40B4-BE49-F238E27FC236}">
                <a16:creationId xmlns:a16="http://schemas.microsoft.com/office/drawing/2014/main" id="{CF25BA47-A9CF-057C-FEF8-FA3533347C09}"/>
              </a:ext>
            </a:extLst>
          </p:cNvPr>
          <p:cNvPicPr>
            <a:picLocks noChangeAspect="1"/>
          </p:cNvPicPr>
          <p:nvPr/>
        </p:nvPicPr>
        <p:blipFill rotWithShape="1">
          <a:blip r:embed="rId3"/>
          <a:srcRect b="9362"/>
          <a:stretch/>
        </p:blipFill>
        <p:spPr bwMode="auto">
          <a:xfrm>
            <a:off x="437027" y="3210228"/>
            <a:ext cx="2011121" cy="1362710"/>
          </a:xfrm>
          <a:prstGeom prst="rect">
            <a:avLst/>
          </a:prstGeom>
          <a:ln>
            <a:noFill/>
          </a:ln>
          <a:extLst>
            <a:ext uri="{53640926-AAD7-44D8-BBD7-CCE9431645EC}">
              <a14:shadowObscured xmlns:a14="http://schemas.microsoft.com/office/drawing/2010/main"/>
            </a:ext>
          </a:extLst>
        </p:spPr>
      </p:pic>
      <p:pic>
        <p:nvPicPr>
          <p:cNvPr id="17" name="Image 16" descr="Chinatown, Boston, a Chinatown inspired and developed on the basis of modern engineering concepts">
            <a:extLst>
              <a:ext uri="{FF2B5EF4-FFF2-40B4-BE49-F238E27FC236}">
                <a16:creationId xmlns:a16="http://schemas.microsoft.com/office/drawing/2014/main" id="{9AE8B52B-1875-BD97-87C0-48CE2CFD44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4308" y="3157523"/>
            <a:ext cx="2167288" cy="1442719"/>
          </a:xfrm>
          <a:prstGeom prst="rect">
            <a:avLst/>
          </a:prstGeom>
          <a:noFill/>
          <a:ln>
            <a:noFill/>
          </a:ln>
        </p:spPr>
      </p:pic>
      <p:pic>
        <p:nvPicPr>
          <p:cNvPr id="18" name="Image 17">
            <a:extLst>
              <a:ext uri="{FF2B5EF4-FFF2-40B4-BE49-F238E27FC236}">
                <a16:creationId xmlns:a16="http://schemas.microsoft.com/office/drawing/2014/main" id="{F9D7D362-0CFF-385F-EB70-7CAE697EADEE}"/>
              </a:ext>
            </a:extLst>
          </p:cNvPr>
          <p:cNvPicPr>
            <a:picLocks noChangeAspect="1"/>
          </p:cNvPicPr>
          <p:nvPr/>
        </p:nvPicPr>
        <p:blipFill>
          <a:blip r:embed="rId5"/>
          <a:stretch>
            <a:fillRect/>
          </a:stretch>
        </p:blipFill>
        <p:spPr>
          <a:xfrm>
            <a:off x="4846143" y="3130218"/>
            <a:ext cx="2164715" cy="1442720"/>
          </a:xfrm>
          <a:prstGeom prst="rect">
            <a:avLst/>
          </a:prstGeom>
        </p:spPr>
      </p:pic>
      <p:pic>
        <p:nvPicPr>
          <p:cNvPr id="19" name="Image 18" descr="Carte de Paris quartier chinois ">
            <a:extLst>
              <a:ext uri="{FF2B5EF4-FFF2-40B4-BE49-F238E27FC236}">
                <a16:creationId xmlns:a16="http://schemas.microsoft.com/office/drawing/2014/main" id="{DA8CB3A2-40F9-8C21-AA1F-214F6BFC1C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8997" y="1478725"/>
            <a:ext cx="2835910" cy="2550160"/>
          </a:xfrm>
          <a:prstGeom prst="rect">
            <a:avLst/>
          </a:prstGeom>
          <a:noFill/>
          <a:ln>
            <a:noFill/>
          </a:ln>
        </p:spPr>
      </p:pic>
      <p:sp>
        <p:nvSpPr>
          <p:cNvPr id="20" name="Zone de texte 2">
            <a:extLst>
              <a:ext uri="{FF2B5EF4-FFF2-40B4-BE49-F238E27FC236}">
                <a16:creationId xmlns:a16="http://schemas.microsoft.com/office/drawing/2014/main" id="{3D201359-DECA-3534-D9FD-FCCF234ECFD3}"/>
              </a:ext>
            </a:extLst>
          </p:cNvPr>
          <p:cNvSpPr txBox="1">
            <a:spLocks noChangeArrowheads="1"/>
          </p:cNvSpPr>
          <p:nvPr/>
        </p:nvSpPr>
        <p:spPr bwMode="auto">
          <a:xfrm>
            <a:off x="7415651" y="4309015"/>
            <a:ext cx="4595836" cy="174555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8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7"/>
              </a:rPr>
              <a:t>https://chinatown.paris/histoires/histoire-chinatown-parisien/</a:t>
            </a:r>
            <a:br>
              <a:rPr lang="fr-FR" sz="800" dirty="0">
                <a:effectLst/>
                <a:latin typeface="Calibri Light" panose="020F0302020204030204" pitchFamily="34" charset="0"/>
                <a:ea typeface="DengXian" panose="02010600030101010101" pitchFamily="2" charset="-122"/>
                <a:cs typeface="Times New Roman" panose="02020603050405020304" pitchFamily="18" charset="0"/>
              </a:rPr>
            </a:br>
            <a:r>
              <a:rPr lang="fr-FR" sz="900" dirty="0">
                <a:effectLst/>
                <a:latin typeface="Calibri Light" panose="020F0302020204030204" pitchFamily="34" charset="0"/>
                <a:ea typeface="DengXian" panose="02010600030101010101" pitchFamily="2" charset="-122"/>
                <a:cs typeface="Times New Roman" panose="02020603050405020304" pitchFamily="18" charset="0"/>
              </a:rPr>
              <a:t>Comme les autres grandes villes mondiales d’Europe, d’Asie et d’Amérique du Nord (Londres, Kuala Lumpur, Tokyo, San Francisco, New York ), </a:t>
            </a:r>
            <a:r>
              <a:rPr lang="fr-FR" sz="900" b="1" dirty="0">
                <a:effectLst/>
                <a:latin typeface="Calibri Light" panose="020F0302020204030204" pitchFamily="34" charset="0"/>
                <a:ea typeface="DengXian" panose="02010600030101010101" pitchFamily="2" charset="-122"/>
                <a:cs typeface="Times New Roman" panose="02020603050405020304" pitchFamily="18" charset="0"/>
              </a:rPr>
              <a:t>la France a aussi son </a:t>
            </a:r>
            <a:r>
              <a:rPr lang="fr-FR" sz="900" b="1" i="1" dirty="0">
                <a:effectLst/>
                <a:latin typeface="Calibri Light" panose="020F0302020204030204" pitchFamily="34" charset="0"/>
                <a:ea typeface="DengXian" panose="02010600030101010101" pitchFamily="2" charset="-122"/>
                <a:cs typeface="Times New Roman" panose="02020603050405020304" pitchFamily="18" charset="0"/>
              </a:rPr>
              <a:t>Chinatown</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Celui du 13</a:t>
            </a:r>
            <a:r>
              <a:rPr lang="fr-FR" sz="900" baseline="30000" dirty="0">
                <a:effectLst/>
                <a:latin typeface="Calibri Light" panose="020F0302020204030204" pitchFamily="34" charset="0"/>
                <a:ea typeface="DengXian" panose="02010600030101010101" pitchFamily="2" charset="-122"/>
                <a:cs typeface="Times New Roman" panose="02020603050405020304" pitchFamily="18" charset="0"/>
              </a:rPr>
              <a:t>e</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arrondissement est considéré comme </a:t>
            </a:r>
            <a:r>
              <a:rPr lang="fr-FR" sz="900" b="1" dirty="0">
                <a:effectLst/>
                <a:latin typeface="Calibri Light" panose="020F0302020204030204" pitchFamily="34" charset="0"/>
                <a:ea typeface="DengXian" panose="02010600030101010101" pitchFamily="2" charset="-122"/>
                <a:cs typeface="Times New Roman" panose="02020603050405020304" pitchFamily="18" charset="0"/>
              </a:rPr>
              <a:t>le plus grand quartier chinois d’Europe</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 il se définit géographiquement par le </a:t>
            </a:r>
            <a:r>
              <a:rPr lang="fr-FR" sz="900" b="1" dirty="0">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triangle</a:t>
            </a:r>
            <a:r>
              <a:rPr lang="fr-FR" sz="900" dirty="0">
                <a:solidFill>
                  <a:srgbClr val="FF0000"/>
                </a:solidFill>
                <a:effectLst/>
                <a:latin typeface="Calibri Light" panose="020F0302020204030204" pitchFamily="34" charset="0"/>
                <a:ea typeface="DengXian" panose="02010600030101010101" pitchFamily="2" charset="-122"/>
                <a:cs typeface="Times New Roman" panose="02020603050405020304" pitchFamily="18" charset="0"/>
              </a:rPr>
              <a:t> formé par l’avenue d’Ivry, l’avenue de Choisy et le Boulevard Massena</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ainsi que les rues environnantes et la </a:t>
            </a:r>
            <a:r>
              <a:rPr lang="fr-FR" sz="900" b="1" dirty="0">
                <a:effectLst/>
                <a:latin typeface="Calibri Light" panose="020F0302020204030204" pitchFamily="34" charset="0"/>
                <a:ea typeface="DengXian" panose="02010600030101010101" pitchFamily="2" charset="-122"/>
                <a:cs typeface="Times New Roman" panose="02020603050405020304" pitchFamily="18" charset="0"/>
              </a:rPr>
              <a:t>vaste dalle des Olympiades</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Vous reconnaîtrez le Chinatown parisien par ses grandes tours qui rappellent un peu celles de Hongkong.</a:t>
            </a:r>
            <a:br>
              <a:rPr lang="fr-FR" sz="900" dirty="0">
                <a:effectLst/>
                <a:latin typeface="Calibri Light" panose="020F0302020204030204" pitchFamily="34" charset="0"/>
                <a:ea typeface="DengXian" panose="02010600030101010101" pitchFamily="2" charset="-122"/>
                <a:cs typeface="Times New Roman" panose="02020603050405020304" pitchFamily="18" charset="0"/>
              </a:rPr>
            </a:br>
            <a:r>
              <a:rPr lang="fr-FR" sz="900" b="1" dirty="0">
                <a:effectLst/>
                <a:latin typeface="Calibri Light" panose="020F0302020204030204" pitchFamily="34" charset="0"/>
                <a:ea typeface="DengXian" panose="02010600030101010101" pitchFamily="2" charset="-122"/>
                <a:cs typeface="Times New Roman" panose="02020603050405020304" pitchFamily="18" charset="0"/>
              </a:rPr>
              <a:t>Le quartier des Olympiades, au cœur du 13e arrondissement</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aménagé entre 1969 et 1977, a été construit sur la vaste emprise de l’ancienne gare de marchandises Paris-Gobelins. </a:t>
            </a:r>
            <a:br>
              <a:rPr lang="fr-FR" sz="900" dirty="0">
                <a:effectLst/>
                <a:latin typeface="Calibri Light" panose="020F0302020204030204" pitchFamily="34" charset="0"/>
                <a:ea typeface="DengXian" panose="02010600030101010101" pitchFamily="2" charset="-122"/>
                <a:cs typeface="Times New Roman" panose="02020603050405020304" pitchFamily="18" charset="0"/>
              </a:rPr>
            </a:br>
            <a:r>
              <a:rPr lang="fr-FR" sz="900" b="1" dirty="0">
                <a:effectLst/>
                <a:latin typeface="Calibri Light" panose="020F0302020204030204" pitchFamily="34" charset="0"/>
                <a:ea typeface="DengXian" panose="02010600030101010101" pitchFamily="2" charset="-122"/>
                <a:cs typeface="Times New Roman" panose="02020603050405020304" pitchFamily="18" charset="0"/>
              </a:rPr>
              <a:t>Son nom est une référence aux Jeux olympiques</a:t>
            </a:r>
            <a:r>
              <a:rPr lang="fr-FR" sz="900" dirty="0">
                <a:effectLst/>
                <a:latin typeface="Calibri Light" panose="020F0302020204030204" pitchFamily="34" charset="0"/>
                <a:ea typeface="DengXian" panose="02010600030101010101" pitchFamily="2" charset="-122"/>
                <a:cs typeface="Times New Roman" panose="02020603050405020304" pitchFamily="18" charset="0"/>
              </a:rPr>
              <a:t> : chaque tour a ainsi pris le nom d’une ville ayant accueilli les olympiades (Helsinki, Mexico, Tokyo, etc.).</a:t>
            </a:r>
            <a:endParaRPr lang="fr-FR" sz="11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DengXian" panose="02010600030101010101" pitchFamily="2" charset="-122"/>
                <a:cs typeface="Times New Roman" panose="02020603050405020304" pitchFamily="18" charset="0"/>
              </a:rPr>
              <a:t> </a:t>
            </a:r>
          </a:p>
        </p:txBody>
      </p:sp>
      <p:sp>
        <p:nvSpPr>
          <p:cNvPr id="4" name="Espace réservé du pied de page 3">
            <a:extLst>
              <a:ext uri="{FF2B5EF4-FFF2-40B4-BE49-F238E27FC236}">
                <a16:creationId xmlns:a16="http://schemas.microsoft.com/office/drawing/2014/main" id="{AC224981-4FFE-0F83-C755-D380CE0BFF0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C541B31-53DA-202B-6EA3-737B2B20348C}"/>
              </a:ext>
            </a:extLst>
          </p:cNvPr>
          <p:cNvSpPr>
            <a:spLocks noGrp="1"/>
          </p:cNvSpPr>
          <p:nvPr>
            <p:ph type="sldNum" sz="quarter" idx="12"/>
          </p:nvPr>
        </p:nvSpPr>
        <p:spPr/>
        <p:txBody>
          <a:bodyPr/>
          <a:lstStyle/>
          <a:p>
            <a:fld id="{6AB0ADD8-6908-491C-B9AD-0CCC8D5EDBC2}" type="slidenum">
              <a:rPr lang="fr-FR" smtClean="0"/>
              <a:t>35</a:t>
            </a:fld>
            <a:endParaRPr lang="fr-FR"/>
          </a:p>
        </p:txBody>
      </p:sp>
    </p:spTree>
    <p:extLst>
      <p:ext uri="{BB962C8B-B14F-4D97-AF65-F5344CB8AC3E}">
        <p14:creationId xmlns:p14="http://schemas.microsoft.com/office/powerpoint/2010/main" val="3524909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838200" y="302985"/>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ELEMENTS DE CULTURE</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305533" y="1429887"/>
            <a:ext cx="5882204" cy="41097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solidFill>
                  <a:srgbClr val="C00000"/>
                </a:solidFill>
                <a:latin typeface="Calibri Light" panose="020F0302020204030204" pitchFamily="34" charset="0"/>
                <a:ea typeface="DengXian" panose="02010600030101010101" pitchFamily="2" charset="-122"/>
              </a:rPr>
              <a:t>U</a:t>
            </a:r>
            <a:r>
              <a:rPr lang="fr-FR" sz="1800" dirty="0">
                <a:solidFill>
                  <a:srgbClr val="C00000"/>
                </a:solidFill>
                <a:effectLst/>
                <a:latin typeface="Calibri Light" panose="020F0302020204030204" pitchFamily="34" charset="0"/>
                <a:ea typeface="DengXian" panose="02010600030101010101" pitchFamily="2" charset="-122"/>
              </a:rPr>
              <a:t>n « quartier chinois » dans Paris (suite)</a:t>
            </a:r>
          </a:p>
          <a:p>
            <a:pPr marL="0" indent="0">
              <a:lnSpc>
                <a:spcPct val="107000"/>
              </a:lnSpc>
              <a:spcAft>
                <a:spcPts val="800"/>
              </a:spcAft>
              <a:buNone/>
            </a:pP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Les habitants du </a:t>
            </a:r>
            <a:r>
              <a:rPr lang="fr-FR" sz="1200" b="1" i="1" dirty="0">
                <a:effectLst/>
                <a:latin typeface="Calibri Light" panose="020F0302020204030204" pitchFamily="34" charset="0"/>
                <a:ea typeface="DengXian" panose="02010600030101010101" pitchFamily="2" charset="-122"/>
                <a:cs typeface="Times New Roman" panose="02020603050405020304" pitchFamily="18" charset="0"/>
              </a:rPr>
              <a:t>Chinatown</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 parisien</a:t>
            </a:r>
            <a:br>
              <a:rPr lang="fr-FR" sz="1200" b="1" dirty="0">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Comme la population asiatique qui a peuplé le quartier chinois du 13e au départ était majoritairement composée de réfugiés du Cambodge, Laos et Vietnam, ce quartier se caractérise donc par une population aux identités multiples. Au total, neuf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nationalités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sont représentées et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plusieurs religions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se côtoient : le   Bouddhisme (temple de l’Amicale des Teochew, temple de l’ARFOI), le Catholicisme (Eglise </a:t>
            </a:r>
            <a:r>
              <a:rPr lang="fr-FR" sz="1200" dirty="0" err="1">
                <a:effectLst/>
                <a:latin typeface="Calibri Light" panose="020F0302020204030204" pitchFamily="34" charset="0"/>
                <a:ea typeface="DengXian" panose="02010600030101010101" pitchFamily="2" charset="-122"/>
                <a:cs typeface="Times New Roman" panose="02020603050405020304" pitchFamily="18" charset="0"/>
              </a:rPr>
              <a:t>Sainte-Hippolyte</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Eglise Notre-Dame-de-Chine), le Protestantisme.</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La population du 13e parle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plusieurs dialectes chinois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(le cantonais, le teochew, le </a:t>
            </a:r>
            <a:r>
              <a:rPr lang="fr-FR" sz="1200" dirty="0" err="1">
                <a:effectLst/>
                <a:latin typeface="Calibri Light" panose="020F0302020204030204" pitchFamily="34" charset="0"/>
                <a:ea typeface="DengXian" panose="02010600030101010101" pitchFamily="2" charset="-122"/>
                <a:cs typeface="Times New Roman" panose="02020603050405020304" pitchFamily="18" charset="0"/>
              </a:rPr>
              <a:t>hokkien</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le </a:t>
            </a:r>
            <a:r>
              <a:rPr lang="fr-FR" sz="1200" dirty="0" err="1">
                <a:effectLst/>
                <a:latin typeface="Calibri Light" panose="020F0302020204030204" pitchFamily="34" charset="0"/>
                <a:ea typeface="DengXian" panose="02010600030101010101" pitchFamily="2" charset="-122"/>
                <a:cs typeface="Times New Roman" panose="02020603050405020304" pitchFamily="18" charset="0"/>
              </a:rPr>
              <a:t>hainanais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et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plusieurs langues nationales</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(le mandarin, le cambodgien, le vietnamien, le laotien, le thaï…). La diversité des identités a ainsi donné lieu au développement de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nombreuses associations régionales dans le quartier</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 et a permis la concentration sur un petit périmètre d’une grande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richesse culturelle.</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Plus récemment,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les deuxièmes générations </a:t>
            </a:r>
            <a:r>
              <a:rPr lang="fr-FR" sz="1200" dirty="0">
                <a:effectLst/>
                <a:latin typeface="Calibri Light" panose="020F0302020204030204" pitchFamily="34" charset="0"/>
                <a:ea typeface="DengXian" panose="02010600030101010101" pitchFamily="2" charset="-122"/>
                <a:cs typeface="Times New Roman" panose="02020603050405020304" pitchFamily="18" charset="0"/>
              </a:rPr>
              <a:t>reprennent de nombreux restaurants et commerces créés par la première génération. Par conséquent, cela a permis à de nouvelles enseignes de voir le jour. Elles représentent l’équilibre parfait entre la </a:t>
            </a:r>
            <a:r>
              <a:rPr lang="fr-FR" sz="1200" b="1" dirty="0">
                <a:effectLst/>
                <a:latin typeface="Calibri Light" panose="020F0302020204030204" pitchFamily="34" charset="0"/>
                <a:ea typeface="DengXian" panose="02010600030101010101" pitchFamily="2" charset="-122"/>
                <a:cs typeface="Times New Roman" panose="02020603050405020304" pitchFamily="18" charset="0"/>
              </a:rPr>
              <a:t>tradition des anciens et la modernité dans laquelle ont grandi leurs enfants.</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br>
              <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rPr>
            </a:b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sp>
        <p:nvSpPr>
          <p:cNvPr id="8" name="Espace réservé du contenu 2">
            <a:extLst>
              <a:ext uri="{FF2B5EF4-FFF2-40B4-BE49-F238E27FC236}">
                <a16:creationId xmlns:a16="http://schemas.microsoft.com/office/drawing/2014/main" id="{D15CE62E-76AA-66D2-CD5E-A260A62779DD}"/>
              </a:ext>
            </a:extLst>
          </p:cNvPr>
          <p:cNvSpPr txBox="1">
            <a:spLocks/>
          </p:cNvSpPr>
          <p:nvPr/>
        </p:nvSpPr>
        <p:spPr>
          <a:xfrm>
            <a:off x="5764179" y="1478724"/>
            <a:ext cx="5882204" cy="52416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effectLst/>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10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br>
              <a:rPr lang="fr-FR" sz="800" dirty="0">
                <a:solidFill>
                  <a:srgbClr val="4472C4"/>
                </a:solidFill>
                <a:latin typeface="Calibri Light" panose="020F0302020204030204" pitchFamily="34" charset="0"/>
                <a:ea typeface="DengXian" panose="02010600030101010101" pitchFamily="2" charset="-122"/>
              </a:rPr>
            </a:br>
            <a:r>
              <a:rPr lang="fr-FR" sz="800" dirty="0">
                <a:solidFill>
                  <a:srgbClr val="4472C4"/>
                </a:solidFill>
                <a:latin typeface="Calibri Light" panose="020F0302020204030204" pitchFamily="34" charset="0"/>
                <a:ea typeface="DengXian" panose="02010600030101010101" pitchFamily="2" charset="-122"/>
              </a:rPr>
              <a:t>                                                                       </a:t>
            </a:r>
          </a:p>
          <a:p>
            <a:pPr marL="0" indent="0">
              <a:lnSpc>
                <a:spcPct val="107000"/>
              </a:lnSpc>
              <a:spcAft>
                <a:spcPts val="800"/>
              </a:spcAft>
              <a:buNone/>
            </a:pPr>
            <a:endParaRPr lang="fr-FR" sz="8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8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endParaRPr lang="fr-FR" sz="800" dirty="0">
              <a:solidFill>
                <a:srgbClr val="4472C4"/>
              </a:solidFill>
              <a:latin typeface="Calibri Light" panose="020F0302020204030204" pitchFamily="34" charset="0"/>
              <a:ea typeface="DengXian" panose="02010600030101010101" pitchFamily="2" charset="-122"/>
            </a:endParaRPr>
          </a:p>
          <a:p>
            <a:pPr marL="0" indent="0">
              <a:lnSpc>
                <a:spcPct val="107000"/>
              </a:lnSpc>
              <a:spcAft>
                <a:spcPts val="800"/>
              </a:spcAft>
              <a:buNone/>
            </a:pPr>
            <a:br>
              <a:rPr lang="fr-FR" sz="800" dirty="0">
                <a:solidFill>
                  <a:srgbClr val="4472C4"/>
                </a:solidFill>
                <a:latin typeface="Calibri Light" panose="020F0302020204030204" pitchFamily="34" charset="0"/>
                <a:ea typeface="DengXian" panose="02010600030101010101" pitchFamily="2" charset="-122"/>
              </a:rPr>
            </a:br>
            <a:r>
              <a:rPr lang="fr-FR" sz="800" dirty="0">
                <a:solidFill>
                  <a:srgbClr val="4472C4"/>
                </a:solidFill>
                <a:latin typeface="Calibri Light" panose="020F0302020204030204" pitchFamily="34" charset="0"/>
                <a:ea typeface="DengXian" panose="02010600030101010101" pitchFamily="2" charset="-122"/>
              </a:rPr>
              <a:t>                    </a:t>
            </a:r>
            <a:r>
              <a:rPr lang="fr-FR" sz="1000" dirty="0">
                <a:solidFill>
                  <a:srgbClr val="4472C4"/>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000" dirty="0">
                <a:solidFill>
                  <a:srgbClr val="4472C4"/>
                </a:solidFill>
                <a:effectLst/>
                <a:latin typeface="Calibri Light" panose="020F0302020204030204" pitchFamily="34" charset="0"/>
                <a:ea typeface="DengXian" panose="02010600030101010101" pitchFamily="2" charset="-122"/>
                <a:cs typeface="Times New Roman" panose="02020603050405020304" pitchFamily="18" charset="0"/>
                <a:hlinkClick r:id="rId2"/>
              </a:rPr>
              <a:t>http://lescancansroses.over-blog.com/les-pays-d-asie-du-sud-est.html</a:t>
            </a:r>
            <a:endParaRPr lang="fr-FR" sz="1000" dirty="0">
              <a:solidFill>
                <a:srgbClr val="4472C4"/>
              </a:solidFill>
              <a:effectLst/>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000" dirty="0">
                <a:solidFill>
                  <a:srgbClr val="4472C4"/>
                </a:solidFill>
                <a:latin typeface="Calibri Light" panose="020F0302020204030204" pitchFamily="34" charset="0"/>
                <a:ea typeface="DengXian" panose="02010600030101010101" pitchFamily="2" charset="-122"/>
                <a:cs typeface="Times New Roman" panose="02020603050405020304" pitchFamily="18" charset="0"/>
              </a:rPr>
              <a:t>	</a:t>
            </a:r>
            <a:r>
              <a:rPr lang="zh-CN" sz="18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从。。。来</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0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br>
              <a:rPr lang="fr-FR" sz="800" b="1" i="1" dirty="0">
                <a:solidFill>
                  <a:srgbClr val="C00000"/>
                </a:solidFill>
                <a:effectLst/>
                <a:latin typeface="+mj-lt"/>
                <a:ea typeface="DengXian" panose="02010600030101010101" pitchFamily="2" charset="-122"/>
                <a:cs typeface="Times New Roman" panose="02020603050405020304" pitchFamily="18" charset="0"/>
              </a:rPr>
            </a:br>
            <a:endParaRPr lang="fr-FR" sz="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pic>
        <p:nvPicPr>
          <p:cNvPr id="4" name="Image 3">
            <a:extLst>
              <a:ext uri="{FF2B5EF4-FFF2-40B4-BE49-F238E27FC236}">
                <a16:creationId xmlns:a16="http://schemas.microsoft.com/office/drawing/2014/main" id="{8B7B7904-B529-6DB4-D4DF-91E54CB2CD85}"/>
              </a:ext>
            </a:extLst>
          </p:cNvPr>
          <p:cNvPicPr>
            <a:picLocks noChangeAspect="1"/>
          </p:cNvPicPr>
          <p:nvPr/>
        </p:nvPicPr>
        <p:blipFill>
          <a:blip r:embed="rId3"/>
          <a:stretch>
            <a:fillRect/>
          </a:stretch>
        </p:blipFill>
        <p:spPr>
          <a:xfrm>
            <a:off x="6324748" y="1478725"/>
            <a:ext cx="5760720" cy="4070985"/>
          </a:xfrm>
          <a:prstGeom prst="rect">
            <a:avLst/>
          </a:prstGeom>
        </p:spPr>
      </p:pic>
      <p:sp>
        <p:nvSpPr>
          <p:cNvPr id="5" name="Espace réservé du pied de page 4">
            <a:extLst>
              <a:ext uri="{FF2B5EF4-FFF2-40B4-BE49-F238E27FC236}">
                <a16:creationId xmlns:a16="http://schemas.microsoft.com/office/drawing/2014/main" id="{1C5AA158-4056-43C1-D09C-1539309624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7D5ECC-FFDD-F866-5857-76CEFD2D7147}"/>
              </a:ext>
            </a:extLst>
          </p:cNvPr>
          <p:cNvSpPr>
            <a:spLocks noGrp="1"/>
          </p:cNvSpPr>
          <p:nvPr>
            <p:ph type="sldNum" sz="quarter" idx="12"/>
          </p:nvPr>
        </p:nvSpPr>
        <p:spPr/>
        <p:txBody>
          <a:bodyPr/>
          <a:lstStyle/>
          <a:p>
            <a:fld id="{6AB0ADD8-6908-491C-B9AD-0CCC8D5EDBC2}" type="slidenum">
              <a:rPr lang="fr-FR" smtClean="0"/>
              <a:t>36</a:t>
            </a:fld>
            <a:endParaRPr lang="fr-FR"/>
          </a:p>
        </p:txBody>
      </p:sp>
    </p:spTree>
    <p:extLst>
      <p:ext uri="{BB962C8B-B14F-4D97-AF65-F5344CB8AC3E}">
        <p14:creationId xmlns:p14="http://schemas.microsoft.com/office/powerpoint/2010/main" val="3461584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213796" y="76220"/>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ELEMENTS DE CULTURE</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213796" y="1110289"/>
            <a:ext cx="5882204" cy="41097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solidFill>
                  <a:srgbClr val="C00000"/>
                </a:solidFill>
                <a:latin typeface="Calibri Light" panose="020F0302020204030204" pitchFamily="34" charset="0"/>
                <a:ea typeface="DengXian" panose="02010600030101010101" pitchFamily="2" charset="-122"/>
              </a:rPr>
              <a:t>Dans le quartier chinois, tu rencontreras ….</a:t>
            </a:r>
          </a:p>
          <a:p>
            <a:pPr marL="0" indent="0">
              <a:lnSpc>
                <a:spcPct val="107000"/>
              </a:lnSpc>
              <a:spcAft>
                <a:spcPts val="800"/>
              </a:spcAft>
              <a:buNone/>
            </a:pPr>
            <a:r>
              <a:rPr lang="fr-FR" sz="1200"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DU STREET ART </a:t>
            </a:r>
            <a:r>
              <a:rPr lang="fr-FR" sz="1200" u="sng"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hlinkClick r:id="rId2"/>
              </a:rPr>
              <a:t>https://chinatown.paris/histoires/histoire-chinatown-parisien/</a:t>
            </a:r>
            <a:br>
              <a:rPr lang="fr-FR" sz="1200"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Les immenses fresques Street Art réalisées en 2015 par l’artiste français </a:t>
            </a:r>
            <a:r>
              <a:rPr lang="fr-FR" sz="1200" dirty="0" err="1">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Stew</a:t>
            </a:r>
            <a:r>
              <a:rPr lang="fr-FR" sz="1200"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 (« Héron ») et l’artiste portugais </a:t>
            </a:r>
            <a:r>
              <a:rPr lang="fr-FR" sz="1200" dirty="0" err="1">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Pantonio</a:t>
            </a:r>
            <a:r>
              <a:rPr lang="fr-FR" sz="1200" dirty="0">
                <a:solidFill>
                  <a:srgbClr val="7030A0"/>
                </a:solidFill>
                <a:effectLst/>
                <a:latin typeface="Calibri Light" panose="020F0302020204030204" pitchFamily="34" charset="0"/>
                <a:ea typeface="DengXian" panose="02010600030101010101" pitchFamily="2" charset="-122"/>
                <a:cs typeface="Times New Roman" panose="02020603050405020304" pitchFamily="18" charset="0"/>
              </a:rPr>
              <a:t> (« Tourbillons de sardines ») rendent hommage aux habitants du quartier.</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t>QUELQUES SYMBOLES </a:t>
            </a:r>
            <a:r>
              <a:rPr lang="fr-FR" sz="1200" u="sng"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hlinkClick r:id="rId3"/>
              </a:rPr>
              <a:t>https://fr.wikipedia.org</a:t>
            </a:r>
            <a:b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t>LA GRUE : longévité. 			LE POISSON : abondance</a:t>
            </a:r>
            <a:b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t>Les statues des LIONS GARDIENS : se situent traditionnellement devant les palais impériaux chinois, les tombes impériales, les bâtiments administratifs, les temples, </a:t>
            </a:r>
            <a:r>
              <a:rPr lang="fr-FR" sz="1200" dirty="0" err="1">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t>etc</a:t>
            </a:r>
            <a:r>
              <a:rPr lang="fr-FR" sz="1200" dirty="0">
                <a:solidFill>
                  <a:srgbClr val="00B0F0"/>
                </a:solidFill>
                <a:effectLst/>
                <a:latin typeface="Calibri Light" panose="020F0302020204030204" pitchFamily="34" charset="0"/>
                <a:ea typeface="DengXian" panose="02010600030101010101" pitchFamily="2" charset="-122"/>
                <a:cs typeface="Times New Roman" panose="02020603050405020304" pitchFamily="18" charset="0"/>
              </a:rPr>
              <a:t>, depuis la dynastie Han (206 av. J.-C. - 220 apr. J.-C.). On croyait qu'ils étaient dotés de pouvoirs protecteurs. Les paires de statues de lions gardiens sont encore aujourd'hui des éléments décoratifs et symboliques courants à l'entrée de restaurants, hôtels, supermarchés, etc. Les lions sont habituellement représentés par couple, le mâle reposant sa patte sur une boule décorée et la femelle retenant un petit lion.</a:t>
            </a:r>
          </a:p>
          <a:p>
            <a:pPr marL="0" indent="0">
              <a:lnSpc>
                <a:spcPct val="107000"/>
              </a:lnSpc>
              <a:spcAft>
                <a:spcPts val="800"/>
              </a:spcAft>
              <a:buNone/>
            </a:pP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UN OBJET </a:t>
            </a:r>
            <a:r>
              <a:rPr lang="fr-FR" sz="1200" u="sng"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hlinkClick r:id="rId4"/>
              </a:rPr>
              <a:t>https://fr.wikipedia.org/wiki/Maneki-neko</a:t>
            </a:r>
            <a:b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Un </a:t>
            </a:r>
            <a:r>
              <a:rPr lang="fr-FR" sz="1200" b="1" i="1" dirty="0" err="1">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maneki-neko</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a:t>
            </a:r>
            <a:r>
              <a:rPr lang="ja-JP" sz="12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招き猫</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aussi appelé </a:t>
            </a:r>
            <a:r>
              <a:rPr lang="fr-FR" sz="1200" b="1"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chat porte-bonheur</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est une </a:t>
            </a:r>
            <a:r>
              <a:rPr lang="fr-FR" sz="1200" u="sng"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hlinkClick r:id="rId5" tooltip="Statue"/>
              </a:rPr>
              <a:t>statue</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traditionnelle </a:t>
            </a:r>
            <a:r>
              <a:rPr lang="fr-FR" sz="1200" u="sng"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hlinkClick r:id="rId6" tooltip="Japon"/>
              </a:rPr>
              <a:t>japonaise</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en </a:t>
            </a:r>
            <a:r>
              <a:rPr lang="fr-FR" sz="1200" u="sng"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hlinkClick r:id="rId7" tooltip="Céramique"/>
              </a:rPr>
              <a:t>céramique</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ou en </a:t>
            </a:r>
            <a:r>
              <a:rPr lang="fr-FR" sz="1200" u="sng"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hlinkClick r:id="rId8" tooltip="Porcelaine"/>
              </a:rPr>
              <a:t>porcelaine</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représentant un chat assis et levant la (ou les) patte(s) au niveau de l'oreille, et que l'on trouve fréquemment sur les devantures des magasins, près des caisses dans les centres commerciaux. Ce geste est également proche de la façon qu'ont les Chinois ou les Japonais de faire signe de venir. Pour les Européens et les Euro-Américains, le </a:t>
            </a:r>
            <a:r>
              <a:rPr lang="fr-FR" sz="1200" dirty="0" err="1">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maneki-neko</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semble dire « au revoir » plutôt qu'inviter </a:t>
            </a:r>
            <a:r>
              <a:rPr lang="fr-FR" sz="1200" dirty="0">
                <a:solidFill>
                  <a:srgbClr val="BF8F00"/>
                </a:solidFill>
                <a:effectLst/>
                <a:latin typeface="Segoe UI Emoji" panose="020B0502040204020203" pitchFamily="34" charset="0"/>
                <a:ea typeface="DengXian" panose="02010600030101010101" pitchFamily="2" charset="-122"/>
                <a:cs typeface="Calibri Light" panose="020F0302020204030204" pitchFamily="34" charset="0"/>
                <a:sym typeface="Segoe UI Emoji" panose="020B0502040204020203" pitchFamily="34" charset="0"/>
              </a:rPr>
              <a:t>😉</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En chine on l'appelle </a:t>
            </a:r>
            <a:r>
              <a:rPr lang="fr-FR" sz="1200" dirty="0" err="1">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zhao</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cai</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mao </a:t>
            </a:r>
            <a:r>
              <a:rPr lang="zh-CN" sz="1200" dirty="0">
                <a:solidFill>
                  <a:srgbClr val="BF8F00"/>
                </a:solidFill>
                <a:effectLst/>
                <a:latin typeface="Calibri Light" panose="020F0302020204030204" pitchFamily="34" charset="0"/>
                <a:ea typeface="DengXian" panose="02010600030101010101" pitchFamily="2" charset="-122"/>
                <a:cs typeface="Calibri Light" panose="020F0302020204030204" pitchFamily="34" charset="0"/>
              </a:rPr>
              <a:t>招财猫</a:t>
            </a:r>
            <a:r>
              <a:rPr lang="zh-CN" sz="1200" dirty="0">
                <a:solidFill>
                  <a:srgbClr val="BF8F00"/>
                </a:solidFill>
                <a:effectLst/>
                <a:latin typeface="Calibri" panose="020F0502020204030204" pitchFamily="34" charset="0"/>
                <a:ea typeface="Calibri Light" panose="020F0302020204030204" pitchFamily="34" charset="0"/>
                <a:cs typeface="Times New Roman" panose="02020603050405020304" pitchFamily="18" charset="0"/>
              </a:rPr>
              <a:t> </a:t>
            </a:r>
            <a:r>
              <a:rPr lang="fr-FR" sz="1200" dirty="0">
                <a:solidFill>
                  <a:srgbClr val="BF8F00"/>
                </a:solidFill>
                <a:effectLst/>
                <a:latin typeface="Calibri Light" panose="020F0302020204030204" pitchFamily="34" charset="0"/>
                <a:ea typeface="DengXian" panose="02010600030101010101" pitchFamily="2" charset="-122"/>
                <a:cs typeface="Times New Roman" panose="02020603050405020304" pitchFamily="18" charset="0"/>
              </a:rPr>
              <a:t>(« le chat qui invite la richesse »).</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DE LA GASTRONOMIE</a:t>
            </a:r>
            <a:br>
              <a:rPr lang="fr-FR" sz="12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Bánh</a:t>
            </a:r>
            <a:r>
              <a:rPr lang="fr-FR" sz="12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mì</a:t>
            </a:r>
            <a:r>
              <a:rPr lang="fr-FR" sz="12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 est un mot vietnamien qui signifie « pain de blé ». </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br>
              <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rPr>
            </a:b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sp>
        <p:nvSpPr>
          <p:cNvPr id="8" name="Espace réservé du contenu 2">
            <a:extLst>
              <a:ext uri="{FF2B5EF4-FFF2-40B4-BE49-F238E27FC236}">
                <a16:creationId xmlns:a16="http://schemas.microsoft.com/office/drawing/2014/main" id="{D15CE62E-76AA-66D2-CD5E-A260A62779DD}"/>
              </a:ext>
            </a:extLst>
          </p:cNvPr>
          <p:cNvSpPr txBox="1">
            <a:spLocks/>
          </p:cNvSpPr>
          <p:nvPr/>
        </p:nvSpPr>
        <p:spPr>
          <a:xfrm>
            <a:off x="6096000" y="1496480"/>
            <a:ext cx="5882204" cy="52416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UN COMMERCE </a:t>
            </a:r>
            <a:r>
              <a:rPr lang="fr-FR" sz="1200" u="sng"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hlinkClick r:id="rId3"/>
              </a:rPr>
              <a:t>https://fr.wikipedia.org</a:t>
            </a:r>
            <a:b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Tang Frères (chinois traditionnel : </a:t>
            </a:r>
            <a:r>
              <a:rPr lang="zh-CN" sz="1200" dirty="0">
                <a:solidFill>
                  <a:srgbClr val="00B050"/>
                </a:solidFill>
                <a:effectLst/>
                <a:latin typeface="Calibri Light" panose="020F0302020204030204" pitchFamily="34" charset="0"/>
                <a:ea typeface="DengXian" panose="02010600030101010101" pitchFamily="2" charset="-122"/>
                <a:cs typeface="Calibri Light" panose="020F0302020204030204" pitchFamily="34" charset="0"/>
              </a:rPr>
              <a:t>陳氏兄弟公司</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 chinois simplifié : </a:t>
            </a:r>
            <a:r>
              <a:rPr lang="zh-CN" sz="1200" dirty="0">
                <a:solidFill>
                  <a:srgbClr val="00B050"/>
                </a:solidFill>
                <a:effectLst/>
                <a:latin typeface="Calibri Light" panose="020F0302020204030204" pitchFamily="34" charset="0"/>
                <a:ea typeface="DengXian" panose="02010600030101010101" pitchFamily="2" charset="-122"/>
                <a:cs typeface="Calibri Light" panose="020F0302020204030204" pitchFamily="34" charset="0"/>
              </a:rPr>
              <a:t>陈氏兄弟公司</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chénshì</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xiōngdì</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gōngsī</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est une chaîne française de supermarchés asiatiques créée par les frères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Rattanavan</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Bou et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Bounmy</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 des chinois du Laos.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Bounmy</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Rattanavan</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est né le 2 janvier 1953 à Paksé, au Laos. Ce fils d'exilés chinois au Laos a appris le français auprès de religieuses catholiques au Laos. Il passe son bac au lycée français de Vientiane, capitale du Laos, et poursuit comme boursier des études d'ingénieur en France à partir de 1971 en s'inscrivant à l'</a:t>
            </a:r>
            <a:r>
              <a:rPr lang="fr-FR" sz="1200" dirty="0" err="1">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Insa</a:t>
            </a:r>
            <a:r>
              <a:rPr lang="fr-FR" sz="1200"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 de Lyon2. En juillet 1976, son frère aîné Bou, qui l'a rejoint, et lui, créent la société Tang Frères SA. Le nom "Tang" a été emprunté à une dynastie chinoise qui régna entre 618 et 907 : cette dynastie, réputée pour son cosmopolitisme (ouverture au monde, essor du commerce, circulation des idées), est considérée comme le point culminant de la civilisation chinoise.</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LA GEOMANCIE</a:t>
            </a:r>
            <a:b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La géomancie ou « </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feng</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shui » (chinois </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simplifi</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é</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 </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风水</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 chinois traditionnel : </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風水</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 pinyin : f</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ē</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ng</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shu</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ǐ</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qui signifie </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litt</a:t>
            </a:r>
            <a:r>
              <a:rPr lang="zh-CN" sz="1200"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é</a:t>
            </a:r>
            <a:r>
              <a:rPr lang="fr-FR" sz="1200" dirty="0" err="1">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ralement</a:t>
            </a:r>
            <a:r>
              <a:rPr lang="fr-FR" sz="12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 « le vent et l'eau ») est l’art de trouver les endroits favorables qui éviteront le malheur et apporteront le bonheur, pour établir les habitations des vivants et les tombes des défunts. Ces lieux doivent être en harmonie avec l’environnement immédiat et le cosmos.</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UN DIVERTISSEMENT</a:t>
            </a:r>
            <a:b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Karaoké » est une combinaison des raccourcis </a:t>
            </a:r>
            <a:r>
              <a:rPr lang="fr-FR" sz="1200" dirty="0" err="1">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kara</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du mot japonais </a:t>
            </a:r>
            <a:r>
              <a:rPr lang="fr-FR" sz="1200" dirty="0" err="1">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karappo</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a:t>
            </a:r>
            <a:r>
              <a:rPr lang="zh-CN" sz="1200" dirty="0">
                <a:solidFill>
                  <a:srgbClr val="FFC000"/>
                </a:solidFill>
                <a:effectLst/>
                <a:latin typeface="Calibri Light" panose="020F0302020204030204" pitchFamily="34" charset="0"/>
                <a:ea typeface="DengXian" panose="02010600030101010101" pitchFamily="2" charset="-122"/>
                <a:cs typeface="Calibri Light" panose="020F0302020204030204" pitchFamily="34" charset="0"/>
              </a:rPr>
              <a:t>空っぽ</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qui veut dire « vide »), et </a:t>
            </a:r>
            <a:r>
              <a:rPr lang="fr-FR" sz="1200" dirty="0" err="1">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oke</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de orchestra (</a:t>
            </a:r>
            <a:r>
              <a:rPr lang="zh-CN" sz="1200" dirty="0">
                <a:solidFill>
                  <a:srgbClr val="FFC000"/>
                </a:solidFill>
                <a:effectLst/>
                <a:latin typeface="Calibri Light" panose="020F0302020204030204" pitchFamily="34" charset="0"/>
                <a:ea typeface="DengXian" panose="02010600030101010101" pitchFamily="2" charset="-122"/>
                <a:cs typeface="Calibri Light" panose="020F0302020204030204" pitchFamily="34" charset="0"/>
              </a:rPr>
              <a:t>オーケストラ</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a:t>
            </a:r>
            <a:r>
              <a:rPr lang="zh-CN" sz="1200" dirty="0">
                <a:solidFill>
                  <a:srgbClr val="FFC000"/>
                </a:solidFill>
                <a:effectLst/>
                <a:latin typeface="Calibri Light" panose="020F0302020204030204" pitchFamily="34" charset="0"/>
                <a:ea typeface="DengXian" panose="02010600030101010101" pitchFamily="2" charset="-122"/>
                <a:cs typeface="Calibri Light" panose="020F0302020204030204" pitchFamily="34" charset="0"/>
              </a:rPr>
              <a:t>ō</a:t>
            </a:r>
            <a:r>
              <a:rPr lang="fr-FR" sz="1200" dirty="0" err="1">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kesutora</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 « orchestre »), ce qui peut signifier que le chanteur n'a pas besoin qu'un orchestre soit </a:t>
            </a:r>
            <a:r>
              <a:rPr lang="fr-FR" sz="1200" dirty="0" err="1">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pr</a:t>
            </a:r>
            <a:r>
              <a:rPr lang="zh-CN" sz="1200" dirty="0">
                <a:solidFill>
                  <a:srgbClr val="FFC000"/>
                </a:solidFill>
                <a:effectLst/>
                <a:latin typeface="Calibri Light" panose="020F0302020204030204" pitchFamily="34" charset="0"/>
                <a:ea typeface="DengXian" panose="02010600030101010101" pitchFamily="2" charset="-122"/>
                <a:cs typeface="Calibri Light" panose="020F0302020204030204" pitchFamily="34" charset="0"/>
              </a:rPr>
              <a:t>é</a:t>
            </a:r>
            <a:r>
              <a:rPr lang="fr-FR" sz="1200" dirty="0">
                <a:solidFill>
                  <a:srgbClr val="FFC000"/>
                </a:solidFill>
                <a:effectLst/>
                <a:latin typeface="Calibri Light" panose="020F0302020204030204" pitchFamily="34" charset="0"/>
                <a:ea typeface="DengXian" panose="02010600030101010101" pitchFamily="2" charset="-122"/>
                <a:cs typeface="Times New Roman" panose="02020603050405020304" pitchFamily="18" charset="0"/>
              </a:rPr>
              <a:t>sent pour chanter. En Chine, on emploie souvent le terme KTV pour désigner le karaoké.</a:t>
            </a: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br>
              <a:rPr lang="fr-FR" sz="1200" b="1" i="1" dirty="0">
                <a:solidFill>
                  <a:srgbClr val="C00000"/>
                </a:solidFill>
                <a:effectLst/>
                <a:latin typeface="+mj-lt"/>
                <a:ea typeface="DengXian" panose="02010600030101010101" pitchFamily="2" charset="-122"/>
                <a:cs typeface="Times New Roman" panose="02020603050405020304" pitchFamily="18" charset="0"/>
              </a:rPr>
            </a:br>
            <a:endParaRPr lang="fr-FR" sz="12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1200" dirty="0">
                <a:solidFill>
                  <a:srgbClr val="002060"/>
                </a:solidFill>
                <a:latin typeface="+mj-lt"/>
              </a:rPr>
            </a:br>
            <a:br>
              <a:rPr lang="fr-FR" sz="1200" dirty="0">
                <a:solidFill>
                  <a:srgbClr val="002060"/>
                </a:solidFill>
                <a:latin typeface="+mj-lt"/>
              </a:rPr>
            </a:br>
            <a:br>
              <a:rPr lang="fr-FR" sz="1200" dirty="0">
                <a:solidFill>
                  <a:srgbClr val="002060"/>
                </a:solidFill>
                <a:latin typeface="+mj-lt"/>
              </a:rPr>
            </a:br>
            <a:endParaRPr lang="fr-FR" sz="1200" dirty="0">
              <a:solidFill>
                <a:srgbClr val="002060"/>
              </a:solidFill>
              <a:latin typeface="+mj-lt"/>
            </a:endParaRPr>
          </a:p>
        </p:txBody>
      </p:sp>
      <p:sp>
        <p:nvSpPr>
          <p:cNvPr id="4" name="Espace réservé du pied de page 3">
            <a:extLst>
              <a:ext uri="{FF2B5EF4-FFF2-40B4-BE49-F238E27FC236}">
                <a16:creationId xmlns:a16="http://schemas.microsoft.com/office/drawing/2014/main" id="{538CE972-076B-A629-65AD-DB9C9B34CA3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C6AA66E-6A40-6121-9064-E3360E4A179F}"/>
              </a:ext>
            </a:extLst>
          </p:cNvPr>
          <p:cNvSpPr>
            <a:spLocks noGrp="1"/>
          </p:cNvSpPr>
          <p:nvPr>
            <p:ph type="sldNum" sz="quarter" idx="12"/>
          </p:nvPr>
        </p:nvSpPr>
        <p:spPr/>
        <p:txBody>
          <a:bodyPr/>
          <a:lstStyle/>
          <a:p>
            <a:fld id="{6AB0ADD8-6908-491C-B9AD-0CCC8D5EDBC2}" type="slidenum">
              <a:rPr lang="fr-FR" smtClean="0"/>
              <a:t>37</a:t>
            </a:fld>
            <a:endParaRPr lang="fr-FR"/>
          </a:p>
        </p:txBody>
      </p:sp>
    </p:spTree>
    <p:extLst>
      <p:ext uri="{BB962C8B-B14F-4D97-AF65-F5344CB8AC3E}">
        <p14:creationId xmlns:p14="http://schemas.microsoft.com/office/powerpoint/2010/main" val="2625430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213796" y="76220"/>
            <a:ext cx="10515600" cy="940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2060"/>
                </a:solidFill>
              </a:rPr>
              <a:t>UNE SORTIE PEDAGOGIQUE DANS PARIS 13e </a:t>
            </a:r>
            <a:br>
              <a:rPr lang="fr-FR" b="1" dirty="0">
                <a:solidFill>
                  <a:srgbClr val="002060"/>
                </a:solidFill>
              </a:rPr>
            </a:br>
            <a:r>
              <a:rPr lang="fr-FR" sz="2800" dirty="0">
                <a:solidFill>
                  <a:schemeClr val="accent4">
                    <a:lumMod val="75000"/>
                  </a:schemeClr>
                </a:solidFill>
              </a:rPr>
              <a:t>ELEMENTS DE CULTURE</a:t>
            </a:r>
            <a:endParaRPr lang="fr-FR" sz="3200"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2A739871-6598-6D67-FAE5-F6A136F97CFE}"/>
              </a:ext>
            </a:extLst>
          </p:cNvPr>
          <p:cNvSpPr txBox="1">
            <a:spLocks/>
          </p:cNvSpPr>
          <p:nvPr/>
        </p:nvSpPr>
        <p:spPr>
          <a:xfrm>
            <a:off x="213795" y="1110289"/>
            <a:ext cx="8486321" cy="55124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fr-FR" sz="18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A quels repères culturels font référence ces photographies ? </a:t>
            </a:r>
            <a:br>
              <a:rPr lang="fr-FR" sz="18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8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As-tu mémorisé leur signification ?</a:t>
            </a:r>
            <a:br>
              <a:rPr lang="fr-FR" sz="1800"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800" i="1"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Cela t’aidera à réussir la </a:t>
            </a:r>
            <a:r>
              <a:rPr lang="fr-FR" sz="1800" i="1" dirty="0">
                <a:solidFill>
                  <a:srgbClr val="00B050"/>
                </a:solidFill>
                <a:effectLst/>
                <a:latin typeface="Calibri Light" panose="020F0302020204030204" pitchFamily="34" charset="0"/>
                <a:ea typeface="DengXian" panose="02010600030101010101" pitchFamily="2" charset="-122"/>
                <a:cs typeface="Times New Roman" panose="02020603050405020304" pitchFamily="18" charset="0"/>
              </a:rPr>
              <a:t>CHASSE AUX CARACTERES CHINOIS </a:t>
            </a:r>
            <a:r>
              <a:rPr lang="fr-FR" sz="1800" i="1" dirty="0">
                <a:solidFill>
                  <a:srgbClr val="C00000"/>
                </a:solidFill>
                <a:effectLst/>
                <a:latin typeface="Calibri Light" panose="020F0302020204030204" pitchFamily="34" charset="0"/>
                <a:ea typeface="DengXian" panose="02010600030101010101" pitchFamily="2" charset="-122"/>
                <a:cs typeface="Times New Roman" panose="02020603050405020304" pitchFamily="18" charset="0"/>
              </a:rPr>
              <a:t>!!</a:t>
            </a:r>
            <a:br>
              <a:rPr lang="fr-FR" sz="1800" i="1"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br>
            <a:br>
              <a:rPr lang="fr-FR" sz="1800" i="1"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br>
            <a:endParaRPr lang="fr-FR" sz="1800" i="1"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800" i="1" dirty="0">
              <a:solidFill>
                <a:srgbClr val="C45911"/>
              </a:solidFill>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400" i="1"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4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A/      </a:t>
            </a:r>
            <a:r>
              <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2"/>
              </a:rPr>
              <a:t>http://www.dfscala.com</a:t>
            </a:r>
            <a:r>
              <a:rPr lang="fr-FR" sz="10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a:t>
            </a:r>
            <a:r>
              <a:rPr lang="fr-FR" sz="14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B/       </a:t>
            </a:r>
            <a:r>
              <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3"/>
              </a:rPr>
              <a:t>www.fenzise.com</a:t>
            </a:r>
            <a:r>
              <a:rPr lang="fr-FR" sz="10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 </a:t>
            </a:r>
          </a:p>
          <a:p>
            <a:pPr marL="0" indent="0">
              <a:lnSpc>
                <a:spcPct val="107000"/>
              </a:lnSpc>
              <a:spcAft>
                <a:spcPts val="800"/>
              </a:spcAft>
              <a:buNone/>
            </a:pPr>
            <a:endParaRPr lang="fr-FR" sz="1000" dirty="0">
              <a:solidFill>
                <a:srgbClr val="C45911"/>
              </a:solidFill>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0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000" dirty="0">
              <a:solidFill>
                <a:srgbClr val="C45911"/>
              </a:solidFill>
              <a:latin typeface="Calibri Light" panose="020F03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fr-FR" sz="1000" dirty="0">
                <a:solidFill>
                  <a:srgbClr val="C45911"/>
                </a:solidFill>
                <a:latin typeface="Calibri Light" panose="020F0302020204030204" pitchFamily="34" charset="0"/>
                <a:ea typeface="DengXian" panose="02010600030101010101" pitchFamily="2" charset="-122"/>
                <a:cs typeface="Times New Roman" panose="02020603050405020304" pitchFamily="18" charset="0"/>
              </a:rPr>
              <a:t>                                                                                                                                                                                                                                 </a:t>
            </a:r>
            <a:r>
              <a:rPr lang="fr-FR" sz="1400" dirty="0">
                <a:solidFill>
                  <a:srgbClr val="C00000"/>
                </a:solidFill>
                <a:effectLst/>
                <a:latin typeface="Calibri Light" panose="020F0302020204030204" pitchFamily="34" charset="0"/>
                <a:ea typeface="DengXian" panose="02010600030101010101" pitchFamily="2" charset="-122"/>
              </a:rPr>
              <a:t>E/    </a:t>
            </a:r>
            <a:r>
              <a:rPr lang="fr-FR" sz="1000" u="sng" dirty="0">
                <a:solidFill>
                  <a:srgbClr val="0563C1"/>
                </a:solidFill>
                <a:latin typeface="Calibri Light" panose="020F0302020204030204" pitchFamily="34" charset="0"/>
                <a:ea typeface="DengXian" panose="02010600030101010101" pitchFamily="2" charset="-122"/>
                <a:cs typeface="Times New Roman" panose="02020603050405020304" pitchFamily="18" charset="0"/>
              </a:rPr>
              <a:t>www.laitimes.com</a:t>
            </a:r>
            <a:br>
              <a:rPr lang="fr-FR" sz="1000" dirty="0">
                <a:solidFill>
                  <a:srgbClr val="C45911"/>
                </a:solidFill>
                <a:latin typeface="Calibri Light" panose="020F0302020204030204" pitchFamily="34" charset="0"/>
                <a:ea typeface="DengXian" panose="02010600030101010101" pitchFamily="2" charset="-122"/>
                <a:cs typeface="Times New Roman" panose="02020603050405020304" pitchFamily="18" charset="0"/>
              </a:rPr>
            </a:br>
            <a:br>
              <a:rPr lang="fr-FR" sz="1000" dirty="0">
                <a:solidFill>
                  <a:srgbClr val="C45911"/>
                </a:solidFill>
                <a:latin typeface="Calibri Light" panose="020F0302020204030204" pitchFamily="34" charset="0"/>
                <a:ea typeface="DengXian" panose="02010600030101010101" pitchFamily="2" charset="-122"/>
                <a:cs typeface="Times New Roman" panose="02020603050405020304" pitchFamily="18" charset="0"/>
              </a:rPr>
            </a:br>
            <a:r>
              <a:rPr lang="fr-FR" sz="1400" dirty="0">
                <a:solidFill>
                  <a:srgbClr val="C45911"/>
                </a:solidFill>
                <a:effectLst/>
                <a:latin typeface="Calibri Light" panose="020F0302020204030204" pitchFamily="34" charset="0"/>
                <a:ea typeface="DengXian" panose="02010600030101010101" pitchFamily="2" charset="-122"/>
                <a:cs typeface="Times New Roman" panose="02020603050405020304" pitchFamily="18" charset="0"/>
              </a:rPr>
              <a:t>C/ </a:t>
            </a:r>
            <a:r>
              <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hlinkClick r:id="rId4"/>
              </a:rPr>
              <a:t>www.myfengshui.com</a:t>
            </a:r>
            <a:r>
              <a:rPr lang="fr-FR" sz="1000" u="sng" dirty="0">
                <a:solidFill>
                  <a:srgbClr val="0563C1"/>
                </a:solidFill>
                <a:effectLst/>
                <a:latin typeface="Calibri Light" panose="020F0302020204030204" pitchFamily="34" charset="0"/>
                <a:ea typeface="DengXian" panose="02010600030101010101" pitchFamily="2" charset="-122"/>
                <a:cs typeface="Times New Roman" panose="02020603050405020304" pitchFamily="18" charset="0"/>
              </a:rPr>
              <a:t>  </a:t>
            </a:r>
          </a:p>
          <a:p>
            <a:pPr marL="0" indent="0">
              <a:lnSpc>
                <a:spcPct val="107000"/>
              </a:lnSpc>
              <a:spcAft>
                <a:spcPts val="800"/>
              </a:spcAft>
              <a:buNone/>
            </a:pPr>
            <a:r>
              <a:rPr lang="fr-FR" sz="1400" dirty="0">
                <a:solidFill>
                  <a:srgbClr val="0563C1"/>
                </a:solidFill>
                <a:latin typeface="Calibri Light" panose="020F0302020204030204" pitchFamily="34" charset="0"/>
                <a:ea typeface="DengXian" panose="02010600030101010101" pitchFamily="2" charset="-122"/>
                <a:cs typeface="Times New Roman" panose="02020603050405020304" pitchFamily="18" charset="0"/>
              </a:rPr>
              <a:t>			       </a:t>
            </a:r>
            <a:r>
              <a:rPr lang="fr-FR" sz="14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rPr>
              <a:t>D/          </a:t>
            </a:r>
            <a:r>
              <a:rPr lang="fr-FR" sz="1000" u="sng" dirty="0">
                <a:solidFill>
                  <a:srgbClr val="0563C1"/>
                </a:solidFill>
                <a:latin typeface="Calibri Light" panose="020F0302020204030204" pitchFamily="34" charset="0"/>
                <a:ea typeface="DengXia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http://tech.sina.com.cn</a:t>
            </a:r>
            <a:endParaRPr lang="fr-FR" sz="1000" dirty="0">
              <a:solidFill>
                <a:srgbClr val="C00000"/>
              </a:solidFill>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07000"/>
              </a:lnSpc>
              <a:spcAft>
                <a:spcPts val="800"/>
              </a:spcAft>
              <a:buNone/>
            </a:pPr>
            <a:endParaRPr lang="fr-FR" sz="1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endPar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endParaRPr>
          </a:p>
          <a:p>
            <a:pPr marL="0" indent="0">
              <a:buNone/>
            </a:pPr>
            <a:br>
              <a:rPr lang="fr-FR" sz="1800" dirty="0">
                <a:solidFill>
                  <a:srgbClr val="C00000"/>
                </a:solidFill>
                <a:latin typeface="Calibri Light" panose="020F0302020204030204" pitchFamily="34" charset="0"/>
                <a:ea typeface="DengXian" panose="02010600030101010101" pitchFamily="2" charset="-122"/>
                <a:cs typeface="Times New Roman" panose="02020603050405020304" pitchFamily="18" charset="0"/>
              </a:rPr>
            </a:b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endParaRPr lang="fr-FR" sz="1800" dirty="0">
              <a:solidFill>
                <a:srgbClr val="002060"/>
              </a:solidFill>
              <a:effectLst/>
              <a:latin typeface="+mj-lt"/>
              <a:ea typeface="DengXian" panose="02010600030101010101" pitchFamily="2" charset="-122"/>
              <a:cs typeface="Times New Roman" panose="02020603050405020304" pitchFamily="18" charset="0"/>
            </a:endParaRPr>
          </a:p>
          <a:p>
            <a:pPr marL="0" indent="0">
              <a:buNone/>
            </a:pPr>
            <a:br>
              <a:rPr lang="fr-FR" sz="2400" dirty="0">
                <a:solidFill>
                  <a:srgbClr val="002060"/>
                </a:solidFill>
                <a:latin typeface="+mj-lt"/>
              </a:rPr>
            </a:br>
            <a:br>
              <a:rPr lang="fr-FR" sz="2400" dirty="0">
                <a:solidFill>
                  <a:srgbClr val="002060"/>
                </a:solidFill>
                <a:latin typeface="+mj-lt"/>
              </a:rPr>
            </a:br>
            <a:br>
              <a:rPr lang="fr-FR" sz="2400" dirty="0">
                <a:solidFill>
                  <a:srgbClr val="002060"/>
                </a:solidFill>
                <a:latin typeface="+mj-lt"/>
              </a:rPr>
            </a:br>
            <a:endParaRPr lang="fr-FR" sz="2400" dirty="0">
              <a:solidFill>
                <a:srgbClr val="002060"/>
              </a:solidFill>
              <a:latin typeface="+mj-lt"/>
            </a:endParaRPr>
          </a:p>
        </p:txBody>
      </p:sp>
      <p:sp>
        <p:nvSpPr>
          <p:cNvPr id="6" name="Titre 1">
            <a:extLst>
              <a:ext uri="{FF2B5EF4-FFF2-40B4-BE49-F238E27FC236}">
                <a16:creationId xmlns:a16="http://schemas.microsoft.com/office/drawing/2014/main" id="{D089AD0C-0D6E-99EF-1777-DF948B75603E}"/>
              </a:ext>
            </a:extLst>
          </p:cNvPr>
          <p:cNvSpPr txBox="1">
            <a:spLocks/>
          </p:cNvSpPr>
          <p:nvPr/>
        </p:nvSpPr>
        <p:spPr>
          <a:xfrm>
            <a:off x="8847732" y="1958452"/>
            <a:ext cx="3032187" cy="4266152"/>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ea typeface="DengXian" panose="02010600030101010101" pitchFamily="2" charset="-122"/>
                <a:cs typeface="Times New Roman" panose="02020603050405020304" pitchFamily="18" charset="0"/>
              </a:rPr>
              <a:t>REPONSES /</a:t>
            </a:r>
          </a:p>
          <a:p>
            <a:endParaRPr lang="fr-FR" sz="1400" b="1" dirty="0">
              <a:solidFill>
                <a:srgbClr val="C00000"/>
              </a:solidFill>
              <a:ea typeface="DengXian" panose="02010600030101010101" pitchFamily="2" charset="-122"/>
              <a:cs typeface="Times New Roman" panose="02020603050405020304" pitchFamily="18" charset="0"/>
            </a:endParaRPr>
          </a:p>
          <a:p>
            <a:r>
              <a:rPr lang="fr-FR" sz="1400" b="1" dirty="0">
                <a:solidFill>
                  <a:srgbClr val="C00000"/>
                </a:solidFill>
                <a:effectLst/>
                <a:ea typeface="DengXian" panose="02010600030101010101" pitchFamily="2" charset="-122"/>
                <a:cs typeface="Times New Roman" panose="02020603050405020304" pitchFamily="18" charset="0"/>
              </a:rPr>
              <a:t>A/</a:t>
            </a: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a typeface="DengXian" panose="02010600030101010101" pitchFamily="2" charset="-122"/>
              <a:cs typeface="Times New Roman" panose="02020603050405020304" pitchFamily="18" charset="0"/>
            </a:endParaRPr>
          </a:p>
          <a:p>
            <a:r>
              <a:rPr lang="fr-FR" sz="1400" b="1" dirty="0">
                <a:solidFill>
                  <a:srgbClr val="C00000"/>
                </a:solidFill>
                <a:effectLst/>
                <a:ea typeface="DengXian" panose="02010600030101010101" pitchFamily="2" charset="-122"/>
                <a:cs typeface="Times New Roman" panose="02020603050405020304" pitchFamily="18" charset="0"/>
              </a:rPr>
              <a:t>B/</a:t>
            </a: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a typeface="DengXian" panose="02010600030101010101" pitchFamily="2" charset="-122"/>
              <a:cs typeface="Times New Roman" panose="02020603050405020304" pitchFamily="18" charset="0"/>
            </a:endParaRPr>
          </a:p>
          <a:p>
            <a:r>
              <a:rPr lang="fr-FR" sz="1400" b="1" dirty="0">
                <a:solidFill>
                  <a:srgbClr val="C00000"/>
                </a:solidFill>
                <a:effectLst/>
                <a:ea typeface="DengXian" panose="02010600030101010101" pitchFamily="2" charset="-122"/>
                <a:cs typeface="Times New Roman" panose="02020603050405020304" pitchFamily="18" charset="0"/>
              </a:rPr>
              <a:t>C/</a:t>
            </a: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a typeface="DengXian" panose="02010600030101010101" pitchFamily="2" charset="-122"/>
              <a:cs typeface="Times New Roman" panose="02020603050405020304" pitchFamily="18" charset="0"/>
            </a:endParaRPr>
          </a:p>
          <a:p>
            <a:r>
              <a:rPr lang="fr-FR" sz="1400" b="1" dirty="0">
                <a:solidFill>
                  <a:srgbClr val="C00000"/>
                </a:solidFill>
                <a:effectLst/>
                <a:ea typeface="DengXian" panose="02010600030101010101" pitchFamily="2" charset="-122"/>
                <a:cs typeface="Times New Roman" panose="02020603050405020304" pitchFamily="18" charset="0"/>
              </a:rPr>
              <a:t>D/  </a:t>
            </a: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ffectLst/>
              <a:ea typeface="DengXian" panose="02010600030101010101" pitchFamily="2" charset="-122"/>
              <a:cs typeface="Times New Roman" panose="02020603050405020304" pitchFamily="18" charset="0"/>
            </a:endParaRPr>
          </a:p>
          <a:p>
            <a:endParaRPr lang="fr-FR" sz="1400" b="1" dirty="0">
              <a:solidFill>
                <a:srgbClr val="C00000"/>
              </a:solidFill>
              <a:ea typeface="DengXian" panose="02010600030101010101" pitchFamily="2" charset="-122"/>
              <a:cs typeface="Times New Roman" panose="02020603050405020304" pitchFamily="18" charset="0"/>
            </a:endParaRPr>
          </a:p>
          <a:p>
            <a:r>
              <a:rPr lang="fr-FR" sz="1400" b="1" dirty="0">
                <a:solidFill>
                  <a:srgbClr val="C00000"/>
                </a:solidFill>
                <a:effectLst/>
                <a:ea typeface="DengXian" panose="02010600030101010101" pitchFamily="2" charset="-122"/>
                <a:cs typeface="Times New Roman" panose="02020603050405020304" pitchFamily="18" charset="0"/>
              </a:rPr>
              <a:t>E/</a:t>
            </a:r>
          </a:p>
          <a:p>
            <a:endParaRPr lang="fr-FR" sz="1400" dirty="0">
              <a:solidFill>
                <a:srgbClr val="C00000"/>
              </a:solidFill>
              <a:effectLst/>
              <a:ea typeface="DengXian" panose="02010600030101010101" pitchFamily="2" charset="-122"/>
              <a:cs typeface="Times New Roman" panose="02020603050405020304" pitchFamily="18" charset="0"/>
            </a:endParaRPr>
          </a:p>
          <a:p>
            <a:endParaRPr lang="fr-FR" sz="1400" dirty="0">
              <a:solidFill>
                <a:srgbClr val="00B050"/>
              </a:solidFill>
            </a:endParaRPr>
          </a:p>
        </p:txBody>
      </p:sp>
      <p:pic>
        <p:nvPicPr>
          <p:cNvPr id="4" name="Image 3">
            <a:extLst>
              <a:ext uri="{FF2B5EF4-FFF2-40B4-BE49-F238E27FC236}">
                <a16:creationId xmlns:a16="http://schemas.microsoft.com/office/drawing/2014/main" id="{E287EBFA-5E95-E577-5690-327D382A9671}"/>
              </a:ext>
            </a:extLst>
          </p:cNvPr>
          <p:cNvPicPr>
            <a:picLocks noChangeAspect="1"/>
          </p:cNvPicPr>
          <p:nvPr/>
        </p:nvPicPr>
        <p:blipFill>
          <a:blip r:embed="rId6"/>
          <a:stretch>
            <a:fillRect/>
          </a:stretch>
        </p:blipFill>
        <p:spPr>
          <a:xfrm>
            <a:off x="313591" y="2113287"/>
            <a:ext cx="2562860" cy="1708150"/>
          </a:xfrm>
          <a:prstGeom prst="rect">
            <a:avLst/>
          </a:prstGeom>
        </p:spPr>
      </p:pic>
      <p:pic>
        <p:nvPicPr>
          <p:cNvPr id="5" name="Image 4">
            <a:extLst>
              <a:ext uri="{FF2B5EF4-FFF2-40B4-BE49-F238E27FC236}">
                <a16:creationId xmlns:a16="http://schemas.microsoft.com/office/drawing/2014/main" id="{5A1E2BDD-BC94-97E9-8AB2-E18051A6537A}"/>
              </a:ext>
            </a:extLst>
          </p:cNvPr>
          <p:cNvPicPr>
            <a:picLocks noChangeAspect="1"/>
          </p:cNvPicPr>
          <p:nvPr/>
        </p:nvPicPr>
        <p:blipFill>
          <a:blip r:embed="rId7"/>
          <a:stretch>
            <a:fillRect/>
          </a:stretch>
        </p:blipFill>
        <p:spPr>
          <a:xfrm>
            <a:off x="3432748" y="2063757"/>
            <a:ext cx="1757680" cy="1757680"/>
          </a:xfrm>
          <a:prstGeom prst="rect">
            <a:avLst/>
          </a:prstGeom>
        </p:spPr>
      </p:pic>
      <p:pic>
        <p:nvPicPr>
          <p:cNvPr id="7" name="Image 6">
            <a:extLst>
              <a:ext uri="{FF2B5EF4-FFF2-40B4-BE49-F238E27FC236}">
                <a16:creationId xmlns:a16="http://schemas.microsoft.com/office/drawing/2014/main" id="{59857840-46E4-87A6-4373-ACEB5B882811}"/>
              </a:ext>
            </a:extLst>
          </p:cNvPr>
          <p:cNvPicPr>
            <a:picLocks noChangeAspect="1"/>
          </p:cNvPicPr>
          <p:nvPr/>
        </p:nvPicPr>
        <p:blipFill>
          <a:blip r:embed="rId8"/>
          <a:stretch>
            <a:fillRect/>
          </a:stretch>
        </p:blipFill>
        <p:spPr>
          <a:xfrm>
            <a:off x="313591" y="4219056"/>
            <a:ext cx="2357755" cy="1504417"/>
          </a:xfrm>
          <a:prstGeom prst="rect">
            <a:avLst/>
          </a:prstGeom>
        </p:spPr>
      </p:pic>
      <p:pic>
        <p:nvPicPr>
          <p:cNvPr id="9" name="Image 8" descr="科技时代_图文：酒店柜台上的中国特色招财猫">
            <a:extLst>
              <a:ext uri="{FF2B5EF4-FFF2-40B4-BE49-F238E27FC236}">
                <a16:creationId xmlns:a16="http://schemas.microsoft.com/office/drawing/2014/main" id="{EFD7D703-2B98-C7E7-B777-D0BD339EEA9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772" y="4273249"/>
            <a:ext cx="2600960" cy="1951355"/>
          </a:xfrm>
          <a:prstGeom prst="rect">
            <a:avLst/>
          </a:prstGeom>
          <a:noFill/>
          <a:ln>
            <a:noFill/>
          </a:ln>
        </p:spPr>
      </p:pic>
      <p:pic>
        <p:nvPicPr>
          <p:cNvPr id="10" name="Image 9">
            <a:extLst>
              <a:ext uri="{FF2B5EF4-FFF2-40B4-BE49-F238E27FC236}">
                <a16:creationId xmlns:a16="http://schemas.microsoft.com/office/drawing/2014/main" id="{0E562649-CC51-61CB-0EB3-AB83171722FB}"/>
              </a:ext>
            </a:extLst>
          </p:cNvPr>
          <p:cNvPicPr>
            <a:picLocks noChangeAspect="1"/>
          </p:cNvPicPr>
          <p:nvPr/>
        </p:nvPicPr>
        <p:blipFill>
          <a:blip r:embed="rId10"/>
          <a:stretch>
            <a:fillRect/>
          </a:stretch>
        </p:blipFill>
        <p:spPr>
          <a:xfrm>
            <a:off x="6711315" y="2529314"/>
            <a:ext cx="1511300" cy="2877185"/>
          </a:xfrm>
          <a:prstGeom prst="rect">
            <a:avLst/>
          </a:prstGeom>
        </p:spPr>
      </p:pic>
      <p:sp>
        <p:nvSpPr>
          <p:cNvPr id="11" name="Titre 1">
            <a:extLst>
              <a:ext uri="{FF2B5EF4-FFF2-40B4-BE49-F238E27FC236}">
                <a16:creationId xmlns:a16="http://schemas.microsoft.com/office/drawing/2014/main" id="{A56637D3-421D-4649-91FA-7823105D160D}"/>
              </a:ext>
            </a:extLst>
          </p:cNvPr>
          <p:cNvSpPr txBox="1">
            <a:spLocks/>
          </p:cNvSpPr>
          <p:nvPr/>
        </p:nvSpPr>
        <p:spPr>
          <a:xfrm>
            <a:off x="9952607" y="67508"/>
            <a:ext cx="2132861" cy="1273020"/>
          </a:xfrm>
          <a:prstGeom prst="rect">
            <a:avLst/>
          </a:prstGeom>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dirty="0">
                <a:solidFill>
                  <a:srgbClr val="C00000"/>
                </a:solidFill>
                <a:effectLst/>
                <a:latin typeface="+mj-lt"/>
                <a:ea typeface="DengXian" panose="02010600030101010101" pitchFamily="2" charset="-122"/>
                <a:cs typeface="Times New Roman" panose="02020603050405020304" pitchFamily="18" charset="0"/>
              </a:rPr>
              <a:t>Tâche finale </a:t>
            </a:r>
            <a:r>
              <a:rPr lang="fr-FR" sz="1400" dirty="0">
                <a:solidFill>
                  <a:srgbClr val="C00000"/>
                </a:solidFill>
                <a:effectLst/>
                <a:latin typeface="+mj-lt"/>
                <a:ea typeface="DengXian" panose="02010600030101010101" pitchFamily="2" charset="-122"/>
                <a:cs typeface="Times New Roman" panose="02020603050405020304" pitchFamily="18" charset="0"/>
              </a:rPr>
              <a:t>: </a:t>
            </a:r>
            <a:br>
              <a:rPr lang="fr-FR" sz="1400" dirty="0">
                <a:solidFill>
                  <a:srgbClr val="C00000"/>
                </a:solidFill>
                <a:effectLst/>
                <a:latin typeface="+mj-lt"/>
                <a:ea typeface="DengXian" panose="02010600030101010101" pitchFamily="2" charset="-122"/>
                <a:cs typeface="Times New Roman" panose="02020603050405020304" pitchFamily="18" charset="0"/>
              </a:rPr>
            </a:br>
            <a:r>
              <a:rPr lang="fr-FR" sz="1400" dirty="0">
                <a:solidFill>
                  <a:srgbClr val="C00000"/>
                </a:solidFill>
                <a:effectLst/>
                <a:latin typeface="+mj-lt"/>
                <a:ea typeface="DengXian" panose="02010600030101010101" pitchFamily="2" charset="-122"/>
                <a:cs typeface="Times New Roman" panose="02020603050405020304" pitchFamily="18" charset="0"/>
              </a:rPr>
              <a:t>effectuer en petit groupe autonome une « chasse » guidée aux caractères chinois en ville, en partager les résultats</a:t>
            </a:r>
          </a:p>
          <a:p>
            <a:endParaRPr lang="fr-FR" sz="1400" dirty="0">
              <a:solidFill>
                <a:srgbClr val="00B050"/>
              </a:solidFill>
            </a:endParaRPr>
          </a:p>
        </p:txBody>
      </p:sp>
      <p:sp>
        <p:nvSpPr>
          <p:cNvPr id="8" name="Espace réservé du pied de page 7">
            <a:extLst>
              <a:ext uri="{FF2B5EF4-FFF2-40B4-BE49-F238E27FC236}">
                <a16:creationId xmlns:a16="http://schemas.microsoft.com/office/drawing/2014/main" id="{242C09A3-C735-7407-0838-CD03625280CC}"/>
              </a:ext>
            </a:extLst>
          </p:cNvPr>
          <p:cNvSpPr>
            <a:spLocks noGrp="1"/>
          </p:cNvSpPr>
          <p:nvPr>
            <p:ph type="ftr" sz="quarter" idx="11"/>
          </p:nvPr>
        </p:nvSpPr>
        <p:spPr/>
        <p:txBody>
          <a:bodyPr/>
          <a:lstStyle/>
          <a:p>
            <a:endParaRPr lang="fr-FR"/>
          </a:p>
        </p:txBody>
      </p:sp>
      <p:sp>
        <p:nvSpPr>
          <p:cNvPr id="12" name="Espace réservé du numéro de diapositive 11">
            <a:extLst>
              <a:ext uri="{FF2B5EF4-FFF2-40B4-BE49-F238E27FC236}">
                <a16:creationId xmlns:a16="http://schemas.microsoft.com/office/drawing/2014/main" id="{26A7E4C5-7534-5F24-1F65-C33DE05708AB}"/>
              </a:ext>
            </a:extLst>
          </p:cNvPr>
          <p:cNvSpPr>
            <a:spLocks noGrp="1"/>
          </p:cNvSpPr>
          <p:nvPr>
            <p:ph type="sldNum" sz="quarter" idx="12"/>
          </p:nvPr>
        </p:nvSpPr>
        <p:spPr/>
        <p:txBody>
          <a:bodyPr/>
          <a:lstStyle/>
          <a:p>
            <a:fld id="{6AB0ADD8-6908-491C-B9AD-0CCC8D5EDBC2}" type="slidenum">
              <a:rPr lang="fr-FR" smtClean="0"/>
              <a:t>38</a:t>
            </a:fld>
            <a:endParaRPr lang="fr-FR"/>
          </a:p>
        </p:txBody>
      </p:sp>
    </p:spTree>
    <p:extLst>
      <p:ext uri="{BB962C8B-B14F-4D97-AF65-F5344CB8AC3E}">
        <p14:creationId xmlns:p14="http://schemas.microsoft.com/office/powerpoint/2010/main" val="318608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761737" y="1121634"/>
            <a:ext cx="11027547" cy="1212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CHASSE AUX CARACTERES CHINOIS</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3110753" y="3141555"/>
            <a:ext cx="6499412" cy="25948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b="1" dirty="0">
                <a:solidFill>
                  <a:srgbClr val="00B050"/>
                </a:solidFill>
                <a:effectLst/>
                <a:latin typeface="+mj-lt"/>
                <a:ea typeface="DengXian" panose="02010600030101010101" pitchFamily="2" charset="-122"/>
                <a:cs typeface="Times New Roman" panose="02020603050405020304" pitchFamily="18" charset="0"/>
              </a:rPr>
              <a:t>A</a:t>
            </a:r>
            <a:r>
              <a:rPr lang="fr-FR" sz="1400" b="1" dirty="0">
                <a:solidFill>
                  <a:srgbClr val="00B050"/>
                </a:solidFill>
                <a:effectLst/>
                <a:latin typeface="+mj-lt"/>
                <a:ea typeface="DengXian" panose="02010600030101010101" pitchFamily="2" charset="-122"/>
                <a:cs typeface="Times New Roman" panose="02020603050405020304" pitchFamily="18" charset="0"/>
              </a:rPr>
              <a:t> </a:t>
            </a:r>
            <a:r>
              <a:rPr lang="fr-FR" sz="1400" dirty="0">
                <a:solidFill>
                  <a:srgbClr val="002060"/>
                </a:solidFill>
                <a:effectLst/>
                <a:latin typeface="+mj-lt"/>
                <a:ea typeface="DengXian" panose="02010600030101010101" pitchFamily="2" charset="-122"/>
                <a:cs typeface="Times New Roman" panose="02020603050405020304" pitchFamily="18" charset="0"/>
              </a:rPr>
              <a:t>Départ de la sortie du Métro Maison Blanche, rue de la Vistule</a:t>
            </a:r>
            <a:br>
              <a:rPr lang="fr-FR" sz="1400" dirty="0">
                <a:solidFill>
                  <a:srgbClr val="002060"/>
                </a:solidFill>
                <a:effectLst/>
                <a:latin typeface="+mj-lt"/>
                <a:ea typeface="DengXian" panose="02010600030101010101" pitchFamily="2" charset="-122"/>
                <a:cs typeface="Times New Roman" panose="02020603050405020304" pitchFamily="18" charset="0"/>
              </a:rPr>
            </a:br>
            <a:br>
              <a:rPr lang="fr-FR" sz="1400" b="1" dirty="0">
                <a:solidFill>
                  <a:srgbClr val="00B050"/>
                </a:solidFill>
                <a:effectLst/>
                <a:latin typeface="+mj-lt"/>
                <a:ea typeface="DengXian" panose="02010600030101010101" pitchFamily="2" charset="-122"/>
                <a:cs typeface="Times New Roman" panose="02020603050405020304" pitchFamily="18" charset="0"/>
              </a:rPr>
            </a:br>
            <a:r>
              <a:rPr lang="fr-FR" b="1" dirty="0">
                <a:solidFill>
                  <a:srgbClr val="00B0F0"/>
                </a:solidFill>
                <a:effectLst/>
                <a:latin typeface="+mj-lt"/>
                <a:ea typeface="DengXian" panose="02010600030101010101" pitchFamily="2" charset="-122"/>
                <a:cs typeface="Times New Roman" panose="02020603050405020304" pitchFamily="18" charset="0"/>
              </a:rPr>
              <a:t>B</a:t>
            </a:r>
            <a:r>
              <a:rPr lang="fr-FR" sz="1400" b="1" dirty="0">
                <a:solidFill>
                  <a:srgbClr val="00B050"/>
                </a:solidFill>
                <a:effectLst/>
                <a:latin typeface="+mj-lt"/>
                <a:ea typeface="DengXian" panose="02010600030101010101" pitchFamily="2" charset="-122"/>
                <a:cs typeface="Times New Roman" panose="02020603050405020304" pitchFamily="18" charset="0"/>
              </a:rPr>
              <a:t> </a:t>
            </a:r>
            <a:r>
              <a:rPr lang="fr-FR" sz="1400" dirty="0">
                <a:solidFill>
                  <a:srgbClr val="002060"/>
                </a:solidFill>
                <a:effectLst/>
                <a:latin typeface="+mj-lt"/>
                <a:ea typeface="DengXian" panose="02010600030101010101" pitchFamily="2" charset="-122"/>
                <a:cs typeface="Times New Roman" panose="02020603050405020304" pitchFamily="18" charset="0"/>
              </a:rPr>
              <a:t>Départ de l’e</a:t>
            </a:r>
            <a: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ntrée de la galerie marchande (Centre commercial Oslo/Olympiades, </a:t>
            </a:r>
            <a:b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44 avenue d’Ivry) à laquelle on accède par un escalier roulant intérieur montant </a:t>
            </a:r>
            <a:b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t>(repère : un petit supermarché Tang Frères  se situe en bas à droite de l’escalier roulant).</a:t>
            </a:r>
            <a:b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br>
              <a:rPr lang="fr-FR" sz="1400" dirty="0">
                <a:solidFill>
                  <a:srgbClr val="002060"/>
                </a:solidFill>
                <a:effectLst/>
                <a:latin typeface="Calibri Light" panose="020F0302020204030204" pitchFamily="34" charset="0"/>
                <a:ea typeface="DengXian" panose="02010600030101010101" pitchFamily="2" charset="-122"/>
                <a:cs typeface="Times New Roman" panose="02020603050405020304" pitchFamily="18" charset="0"/>
              </a:rPr>
            </a:br>
            <a:r>
              <a:rPr lang="fr-FR" b="1" dirty="0">
                <a:solidFill>
                  <a:srgbClr val="DD13D8"/>
                </a:solidFill>
                <a:effectLst/>
                <a:latin typeface="+mj-lt"/>
                <a:ea typeface="DengXian" panose="02010600030101010101" pitchFamily="2" charset="-122"/>
                <a:cs typeface="Times New Roman" panose="02020603050405020304" pitchFamily="18" charset="0"/>
              </a:rPr>
              <a:t>C</a:t>
            </a:r>
            <a:r>
              <a:rPr lang="fr-FR" b="1" dirty="0">
                <a:solidFill>
                  <a:srgbClr val="DD13D8"/>
                </a:solidFill>
                <a:latin typeface="+mj-lt"/>
                <a:ea typeface="DengXian" panose="02010600030101010101" pitchFamily="2" charset="-122"/>
                <a:cs typeface="Times New Roman" panose="02020603050405020304" pitchFamily="18" charset="0"/>
              </a:rPr>
              <a:t>  </a:t>
            </a:r>
            <a:r>
              <a:rPr lang="fr-FR" sz="1400" dirty="0">
                <a:solidFill>
                  <a:srgbClr val="002060"/>
                </a:solidFill>
                <a:latin typeface="+mj-lt"/>
                <a:ea typeface="DengXian" panose="02010600030101010101" pitchFamily="2" charset="-122"/>
                <a:cs typeface="Times New Roman" panose="02020603050405020304" pitchFamily="18" charset="0"/>
              </a:rPr>
              <a:t>Départ de la pointe du triangle que forment </a:t>
            </a:r>
            <a:br>
              <a:rPr lang="fr-FR" sz="1400" dirty="0">
                <a:solidFill>
                  <a:srgbClr val="002060"/>
                </a:solidFill>
                <a:latin typeface="+mj-lt"/>
                <a:ea typeface="DengXian" panose="02010600030101010101" pitchFamily="2" charset="-122"/>
                <a:cs typeface="Times New Roman" panose="02020603050405020304" pitchFamily="18" charset="0"/>
              </a:rPr>
            </a:br>
            <a:r>
              <a:rPr lang="fr-FR" sz="1400" dirty="0">
                <a:solidFill>
                  <a:srgbClr val="002060"/>
                </a:solidFill>
                <a:latin typeface="+mj-lt"/>
                <a:ea typeface="DengXian" panose="02010600030101010101" pitchFamily="2" charset="-122"/>
                <a:cs typeface="Times New Roman" panose="02020603050405020304" pitchFamily="18" charset="0"/>
              </a:rPr>
              <a:t>les avenues Ivry et Choisy, </a:t>
            </a:r>
            <a:br>
              <a:rPr lang="fr-FR" sz="1400" dirty="0">
                <a:solidFill>
                  <a:srgbClr val="002060"/>
                </a:solidFill>
                <a:latin typeface="+mj-lt"/>
                <a:ea typeface="DengXian" panose="02010600030101010101" pitchFamily="2" charset="-122"/>
                <a:cs typeface="Times New Roman" panose="02020603050405020304" pitchFamily="18" charset="0"/>
              </a:rPr>
            </a:br>
            <a:r>
              <a:rPr lang="fr-FR" sz="1400" dirty="0">
                <a:solidFill>
                  <a:srgbClr val="002060"/>
                </a:solidFill>
                <a:latin typeface="+mj-lt"/>
                <a:ea typeface="DengXian" panose="02010600030101010101" pitchFamily="2" charset="-122"/>
                <a:cs typeface="Times New Roman" panose="02020603050405020304" pitchFamily="18" charset="0"/>
              </a:rPr>
              <a:t>prendre l’avenue de Choisy en marchant sur le trottoir de gauche </a:t>
            </a:r>
            <a:br>
              <a:rPr lang="fr-FR" sz="1400" dirty="0">
                <a:solidFill>
                  <a:srgbClr val="002060"/>
                </a:solidFill>
                <a:latin typeface="+mj-lt"/>
                <a:ea typeface="DengXian" panose="02010600030101010101" pitchFamily="2" charset="-122"/>
                <a:cs typeface="Times New Roman" panose="02020603050405020304" pitchFamily="18" charset="0"/>
              </a:rPr>
            </a:br>
            <a:r>
              <a:rPr lang="fr-FR" sz="1400" dirty="0">
                <a:solidFill>
                  <a:srgbClr val="002060"/>
                </a:solidFill>
                <a:latin typeface="+mj-lt"/>
                <a:ea typeface="DengXian" panose="02010600030101010101" pitchFamily="2" charset="-122"/>
                <a:cs typeface="Times New Roman" panose="02020603050405020304" pitchFamily="18" charset="0"/>
              </a:rPr>
              <a:t>(celui des numéros pairs) </a:t>
            </a:r>
          </a:p>
        </p:txBody>
      </p:sp>
      <p:sp>
        <p:nvSpPr>
          <p:cNvPr id="2" name="Espace réservé du pied de page 1">
            <a:extLst>
              <a:ext uri="{FF2B5EF4-FFF2-40B4-BE49-F238E27FC236}">
                <a16:creationId xmlns:a16="http://schemas.microsoft.com/office/drawing/2014/main" id="{F1594983-7F5F-D3C6-0E3C-E4F45C29F1C4}"/>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DF4688D2-E8C5-9724-253F-BFF3B6BEF8C8}"/>
              </a:ext>
            </a:extLst>
          </p:cNvPr>
          <p:cNvSpPr>
            <a:spLocks noGrp="1"/>
          </p:cNvSpPr>
          <p:nvPr>
            <p:ph type="sldNum" sz="quarter" idx="12"/>
          </p:nvPr>
        </p:nvSpPr>
        <p:spPr/>
        <p:txBody>
          <a:bodyPr/>
          <a:lstStyle/>
          <a:p>
            <a:fld id="{6AB0ADD8-6908-491C-B9AD-0CCC8D5EDBC2}" type="slidenum">
              <a:rPr lang="fr-FR" smtClean="0"/>
              <a:t>4</a:t>
            </a:fld>
            <a:endParaRPr lang="fr-FR"/>
          </a:p>
        </p:txBody>
      </p:sp>
      <p:sp>
        <p:nvSpPr>
          <p:cNvPr id="6" name="ZoneTexte 5">
            <a:extLst>
              <a:ext uri="{FF2B5EF4-FFF2-40B4-BE49-F238E27FC236}">
                <a16:creationId xmlns:a16="http://schemas.microsoft.com/office/drawing/2014/main" id="{19CA5034-9C2D-010C-3C94-70738E25546C}"/>
              </a:ext>
            </a:extLst>
          </p:cNvPr>
          <p:cNvSpPr txBox="1"/>
          <p:nvPr/>
        </p:nvSpPr>
        <p:spPr>
          <a:xfrm>
            <a:off x="3433482" y="2492188"/>
            <a:ext cx="6255096" cy="646331"/>
          </a:xfrm>
          <a:prstGeom prst="rect">
            <a:avLst/>
          </a:prstGeom>
          <a:noFill/>
        </p:spPr>
        <p:txBody>
          <a:bodyPr wrap="square" rtlCol="0">
            <a:spAutoFit/>
          </a:bodyPr>
          <a:lstStyle/>
          <a:p>
            <a:pPr algn="ctr"/>
            <a:r>
              <a:rPr lang="fr-FR" sz="3600" dirty="0">
                <a:solidFill>
                  <a:srgbClr val="002060"/>
                </a:solidFill>
              </a:rPr>
              <a:t>3 PARCOURS PROPOSES</a:t>
            </a:r>
          </a:p>
        </p:txBody>
      </p:sp>
    </p:spTree>
    <p:extLst>
      <p:ext uri="{BB962C8B-B14F-4D97-AF65-F5344CB8AC3E}">
        <p14:creationId xmlns:p14="http://schemas.microsoft.com/office/powerpoint/2010/main" val="373638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7D998B7-E23E-2A62-5B1E-2AD4B432D1E2}"/>
              </a:ext>
            </a:extLst>
          </p:cNvPr>
          <p:cNvSpPr txBox="1">
            <a:spLocks/>
          </p:cNvSpPr>
          <p:nvPr/>
        </p:nvSpPr>
        <p:spPr>
          <a:xfrm>
            <a:off x="788631" y="1722269"/>
            <a:ext cx="11027547" cy="1212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dirty="0">
                <a:solidFill>
                  <a:srgbClr val="C00000"/>
                </a:solidFill>
              </a:rPr>
              <a:t>CHASSE AUX CARACTERES CHINOIS</a:t>
            </a:r>
          </a:p>
        </p:txBody>
      </p:sp>
      <p:sp>
        <p:nvSpPr>
          <p:cNvPr id="5" name="Sous-titre 2">
            <a:extLst>
              <a:ext uri="{FF2B5EF4-FFF2-40B4-BE49-F238E27FC236}">
                <a16:creationId xmlns:a16="http://schemas.microsoft.com/office/drawing/2014/main" id="{D09A7010-DD0B-20F4-609E-A167BA95F692}"/>
              </a:ext>
            </a:extLst>
          </p:cNvPr>
          <p:cNvSpPr txBox="1">
            <a:spLocks/>
          </p:cNvSpPr>
          <p:nvPr/>
        </p:nvSpPr>
        <p:spPr>
          <a:xfrm>
            <a:off x="3986813" y="3141555"/>
            <a:ext cx="4218373" cy="7820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600" dirty="0">
                <a:solidFill>
                  <a:srgbClr val="00B050"/>
                </a:solidFill>
              </a:rPr>
              <a:t>PARCOURS A</a:t>
            </a:r>
          </a:p>
        </p:txBody>
      </p:sp>
      <p:sp>
        <p:nvSpPr>
          <p:cNvPr id="2" name="Espace réservé du pied de page 1">
            <a:extLst>
              <a:ext uri="{FF2B5EF4-FFF2-40B4-BE49-F238E27FC236}">
                <a16:creationId xmlns:a16="http://schemas.microsoft.com/office/drawing/2014/main" id="{F1594983-7F5F-D3C6-0E3C-E4F45C29F1C4}"/>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DF4688D2-E8C5-9724-253F-BFF3B6BEF8C8}"/>
              </a:ext>
            </a:extLst>
          </p:cNvPr>
          <p:cNvSpPr>
            <a:spLocks noGrp="1"/>
          </p:cNvSpPr>
          <p:nvPr>
            <p:ph type="sldNum" sz="quarter" idx="12"/>
          </p:nvPr>
        </p:nvSpPr>
        <p:spPr/>
        <p:txBody>
          <a:bodyPr/>
          <a:lstStyle/>
          <a:p>
            <a:fld id="{6AB0ADD8-6908-491C-B9AD-0CCC8D5EDBC2}" type="slidenum">
              <a:rPr lang="fr-FR" smtClean="0"/>
              <a:t>5</a:t>
            </a:fld>
            <a:endParaRPr lang="fr-FR"/>
          </a:p>
        </p:txBody>
      </p:sp>
    </p:spTree>
    <p:extLst>
      <p:ext uri="{BB962C8B-B14F-4D97-AF65-F5344CB8AC3E}">
        <p14:creationId xmlns:p14="http://schemas.microsoft.com/office/powerpoint/2010/main" val="45689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6A1C1-099C-D8C4-4594-AB6FC4089695}"/>
              </a:ext>
            </a:extLst>
          </p:cNvPr>
          <p:cNvSpPr txBox="1">
            <a:spLocks/>
          </p:cNvSpPr>
          <p:nvPr/>
        </p:nvSpPr>
        <p:spPr>
          <a:xfrm>
            <a:off x="794181" y="4290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002060"/>
                </a:solidFill>
              </a:rPr>
              <a:t>CHASSE AUX CARACTERES CHINOIS</a:t>
            </a:r>
            <a:br>
              <a:rPr lang="fr-FR" b="1" dirty="0">
                <a:solidFill>
                  <a:srgbClr val="002060"/>
                </a:solidFill>
              </a:rPr>
            </a:br>
            <a:r>
              <a:rPr lang="fr-FR" sz="3200" b="1" dirty="0">
                <a:solidFill>
                  <a:srgbClr val="00B050"/>
                </a:solidFill>
              </a:rPr>
              <a:t>PETIT CODE POUR TE GUIDER TOUT AU LONG DU PARCOURS A</a:t>
            </a:r>
            <a:endParaRPr lang="fr-FR" sz="3200" dirty="0">
              <a:solidFill>
                <a:srgbClr val="00B050"/>
              </a:solidFill>
            </a:endParaRPr>
          </a:p>
        </p:txBody>
      </p:sp>
      <p:sp>
        <p:nvSpPr>
          <p:cNvPr id="8" name="Rectangle 5">
            <a:extLst>
              <a:ext uri="{FF2B5EF4-FFF2-40B4-BE49-F238E27FC236}">
                <a16:creationId xmlns:a16="http://schemas.microsoft.com/office/drawing/2014/main" id="{CECF8CFA-CAF6-F07A-B0CA-1BD404EC7FF6}"/>
              </a:ext>
            </a:extLst>
          </p:cNvPr>
          <p:cNvSpPr>
            <a:spLocks noChangeArrowheads="1"/>
          </p:cNvSpPr>
          <p:nvPr/>
        </p:nvSpPr>
        <p:spPr bwMode="auto">
          <a:xfrm>
            <a:off x="838199" y="1816999"/>
            <a:ext cx="10764916"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1800" dirty="0">
                <a:solidFill>
                  <a:srgbClr val="C00000"/>
                </a:solidFill>
                <a:effectLst/>
                <a:latin typeface="Comic Sans MS" panose="030F0702030302020204" pitchFamily="66" charset="0"/>
                <a:ea typeface="DengXian" panose="02010600030101010101" pitchFamily="2" charset="-122"/>
                <a:cs typeface="Calibri Light" panose="020F0302020204030204" pitchFamily="34" charset="0"/>
              </a:rPr>
              <a:t>EN ROUGE ET MAJUSCULE : </a:t>
            </a:r>
            <a:r>
              <a:rPr lang="fr-FR" dirty="0">
                <a:solidFill>
                  <a:srgbClr val="C00000"/>
                </a:solidFill>
                <a:latin typeface="Comic Sans MS" panose="030F0702030302020204" pitchFamily="66" charset="0"/>
                <a:ea typeface="DengXian" panose="02010600030101010101" pitchFamily="2" charset="-122"/>
                <a:cs typeface="Calibri Light" panose="020F0302020204030204" pitchFamily="34" charset="0"/>
              </a:rPr>
              <a:t>LES ETAPES NUMEROTEES DE TON PARCOURS</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C0C0C0"/>
                </a:highlight>
                <a:latin typeface="+mj-lt"/>
                <a:ea typeface="DengXian" panose="02010600030101010101" pitchFamily="2" charset="-122"/>
                <a:cs typeface="Calibri Light" panose="020F0302020204030204" pitchFamily="34" charset="0"/>
              </a:rPr>
              <a:t>En gris, noms des rues ou adresses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C0C0C0"/>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highlight>
                  <a:srgbClr val="00FFFF"/>
                </a:highlight>
                <a:latin typeface="+mj-lt"/>
                <a:ea typeface="DengXian" panose="02010600030101010101" pitchFamily="2" charset="-122"/>
                <a:cs typeface="Calibri Light" panose="020F0302020204030204" pitchFamily="34" charset="0"/>
              </a:rPr>
              <a:t>En bleu clair, nom de lieux (restaurants, boutiques,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highlight>
                <a:srgbClr val="00FFFF"/>
              </a:highligh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rPr>
              <a:t>En orange italique : petit repère culturel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1" u="none" strike="noStrike" cap="none" normalizeH="0" baseline="0" dirty="0">
              <a:ln>
                <a:noFill/>
              </a:ln>
              <a:solidFill>
                <a:srgbClr val="ED7D31"/>
              </a:solidFill>
              <a:effectLst/>
              <a:latin typeface="+mj-lt"/>
              <a:ea typeface="DengXian" panose="02010600030101010101" pitchFamily="2" charset="-122"/>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i="1" dirty="0">
                <a:solidFill>
                  <a:srgbClr val="ED7D31"/>
                </a:solidFill>
                <a:latin typeface="+mj-lt"/>
                <a:ea typeface="DengXian" panose="02010600030101010101" pitchFamily="2" charset="-122"/>
                <a:cs typeface="Calibri Light" panose="020F0302020204030204" pitchFamily="34" charset="0"/>
              </a:rPr>
              <a:t>               </a:t>
            </a:r>
            <a:r>
              <a:rPr kumimoji="0" lang="fr-FR" altLang="fr-FR" sz="2400" b="1"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Là où tu verras ce symbole</a:t>
            </a:r>
            <a:r>
              <a:rPr kumimoji="0" lang="fr-FR" altLang="fr-FR" sz="2400" b="0" i="0" u="none" strike="noStrike" cap="none" normalizeH="0" baseline="0" dirty="0">
                <a:ln>
                  <a:noFill/>
                </a:ln>
                <a:solidFill>
                  <a:schemeClr val="tx1"/>
                </a:solidFill>
                <a:effectLst/>
                <a:latin typeface="+mj-lt"/>
                <a:ea typeface="DengXian" panose="02010600030101010101" pitchFamily="2" charset="-122"/>
                <a:cs typeface="Calibri Light" panose="020F0302020204030204" pitchFamily="34" charset="0"/>
              </a:rPr>
              <a:t>, il faudra prendre une photographie du groupe devant le lieu de l’étape !!</a:t>
            </a:r>
            <a:endParaRPr kumimoji="0" lang="fr-FR" altLang="fr-FR"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latin typeface="+mj-lt"/>
            </a:endParaRPr>
          </a:p>
        </p:txBody>
      </p:sp>
      <p:pic>
        <p:nvPicPr>
          <p:cNvPr id="1028" name="Image 20">
            <a:extLst>
              <a:ext uri="{FF2B5EF4-FFF2-40B4-BE49-F238E27FC236}">
                <a16:creationId xmlns:a16="http://schemas.microsoft.com/office/drawing/2014/main" id="{C39AD3FE-429C-12C9-678A-8D7553640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38" y="4508957"/>
            <a:ext cx="754063" cy="6318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a:extLst>
              <a:ext uri="{FF2B5EF4-FFF2-40B4-BE49-F238E27FC236}">
                <a16:creationId xmlns:a16="http://schemas.microsoft.com/office/drawing/2014/main" id="{653119AA-1D42-3F50-E9C6-8FA3F8EED4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9939022-726B-C734-5F36-2AD84D903EED}"/>
              </a:ext>
            </a:extLst>
          </p:cNvPr>
          <p:cNvSpPr>
            <a:spLocks noGrp="1"/>
          </p:cNvSpPr>
          <p:nvPr>
            <p:ph type="sldNum" sz="quarter" idx="12"/>
          </p:nvPr>
        </p:nvSpPr>
        <p:spPr/>
        <p:txBody>
          <a:bodyPr/>
          <a:lstStyle/>
          <a:p>
            <a:fld id="{6AB0ADD8-6908-491C-B9AD-0CCC8D5EDBC2}" type="slidenum">
              <a:rPr lang="fr-FR" smtClean="0"/>
              <a:t>6</a:t>
            </a:fld>
            <a:endParaRPr lang="fr-FR"/>
          </a:p>
        </p:txBody>
      </p:sp>
    </p:spTree>
    <p:extLst>
      <p:ext uri="{BB962C8B-B14F-4D97-AF65-F5344CB8AC3E}">
        <p14:creationId xmlns:p14="http://schemas.microsoft.com/office/powerpoint/2010/main" val="224287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a:extLst>
              <a:ext uri="{FF2B5EF4-FFF2-40B4-BE49-F238E27FC236}">
                <a16:creationId xmlns:a16="http://schemas.microsoft.com/office/drawing/2014/main" id="{B46FCF89-BF2A-9EC9-83D2-D070BF73C24A}"/>
              </a:ext>
            </a:extLst>
          </p:cNvPr>
          <p:cNvGraphicFramePr>
            <a:graphicFrameLocks noChangeAspect="1"/>
          </p:cNvGraphicFramePr>
          <p:nvPr/>
        </p:nvGraphicFramePr>
        <p:xfrm>
          <a:off x="6179428" y="192321"/>
          <a:ext cx="5761037" cy="3379787"/>
        </p:xfrm>
        <a:graphic>
          <a:graphicData uri="http://schemas.openxmlformats.org/presentationml/2006/ole">
            <mc:AlternateContent xmlns:mc="http://schemas.openxmlformats.org/markup-compatibility/2006">
              <mc:Choice xmlns:v="urn:schemas-microsoft-com:vml" Requires="v">
                <p:oleObj name="Document" r:id="rId2" imgW="5760720" imgH="3379651" progId="Word.Document.12">
                  <p:embed/>
                </p:oleObj>
              </mc:Choice>
              <mc:Fallback>
                <p:oleObj name="Document" r:id="rId2" imgW="5760720" imgH="3379651" progId="Word.Document.12">
                  <p:embed/>
                  <p:pic>
                    <p:nvPicPr>
                      <p:cNvPr id="15" name="Objet 14">
                        <a:extLst>
                          <a:ext uri="{FF2B5EF4-FFF2-40B4-BE49-F238E27FC236}">
                            <a16:creationId xmlns:a16="http://schemas.microsoft.com/office/drawing/2014/main" id="{B46FCF89-BF2A-9EC9-83D2-D070BF73C24A}"/>
                          </a:ext>
                        </a:extLst>
                      </p:cNvPr>
                      <p:cNvPicPr/>
                      <p:nvPr/>
                    </p:nvPicPr>
                    <p:blipFill>
                      <a:blip r:embed="rId3"/>
                      <a:stretch>
                        <a:fillRect/>
                      </a:stretch>
                    </p:blipFill>
                    <p:spPr>
                      <a:xfrm>
                        <a:off x="6179428" y="192321"/>
                        <a:ext cx="5761037" cy="3379787"/>
                      </a:xfrm>
                      <a:prstGeom prst="rect">
                        <a:avLst/>
                      </a:prstGeom>
                    </p:spPr>
                  </p:pic>
                </p:oleObj>
              </mc:Fallback>
            </mc:AlternateContent>
          </a:graphicData>
        </a:graphic>
      </p:graphicFrame>
      <p:graphicFrame>
        <p:nvGraphicFramePr>
          <p:cNvPr id="16" name="Objet 15">
            <a:extLst>
              <a:ext uri="{FF2B5EF4-FFF2-40B4-BE49-F238E27FC236}">
                <a16:creationId xmlns:a16="http://schemas.microsoft.com/office/drawing/2014/main" id="{C2ABBA55-B450-B5F3-2705-BF2D94056B75}"/>
              </a:ext>
            </a:extLst>
          </p:cNvPr>
          <p:cNvGraphicFramePr>
            <a:graphicFrameLocks noChangeAspect="1"/>
          </p:cNvGraphicFramePr>
          <p:nvPr/>
        </p:nvGraphicFramePr>
        <p:xfrm>
          <a:off x="251535" y="2809134"/>
          <a:ext cx="5636750" cy="3222099"/>
        </p:xfrm>
        <a:graphic>
          <a:graphicData uri="http://schemas.openxmlformats.org/presentationml/2006/ole">
            <mc:AlternateContent xmlns:mc="http://schemas.openxmlformats.org/markup-compatibility/2006">
              <mc:Choice xmlns:v="urn:schemas-microsoft-com:vml" Requires="v">
                <p:oleObj name="Document" r:id="rId4" imgW="5763233" imgH="3298672" progId="Word.Document.12">
                  <p:embed/>
                </p:oleObj>
              </mc:Choice>
              <mc:Fallback>
                <p:oleObj name="Document" r:id="rId4" imgW="5763233" imgH="3298672" progId="Word.Document.12">
                  <p:embed/>
                  <p:pic>
                    <p:nvPicPr>
                      <p:cNvPr id="16" name="Objet 15">
                        <a:extLst>
                          <a:ext uri="{FF2B5EF4-FFF2-40B4-BE49-F238E27FC236}">
                            <a16:creationId xmlns:a16="http://schemas.microsoft.com/office/drawing/2014/main" id="{C2ABBA55-B450-B5F3-2705-BF2D94056B75}"/>
                          </a:ext>
                        </a:extLst>
                      </p:cNvPr>
                      <p:cNvPicPr/>
                      <p:nvPr/>
                    </p:nvPicPr>
                    <p:blipFill>
                      <a:blip r:embed="rId5"/>
                      <a:stretch>
                        <a:fillRect/>
                      </a:stretch>
                    </p:blipFill>
                    <p:spPr>
                      <a:xfrm>
                        <a:off x="251535" y="2809134"/>
                        <a:ext cx="5636750" cy="3222099"/>
                      </a:xfrm>
                      <a:prstGeom prst="rect">
                        <a:avLst/>
                      </a:prstGeom>
                    </p:spPr>
                  </p:pic>
                </p:oleObj>
              </mc:Fallback>
            </mc:AlternateContent>
          </a:graphicData>
        </a:graphic>
      </p:graphicFrame>
      <p:graphicFrame>
        <p:nvGraphicFramePr>
          <p:cNvPr id="17" name="Objet 16">
            <a:extLst>
              <a:ext uri="{FF2B5EF4-FFF2-40B4-BE49-F238E27FC236}">
                <a16:creationId xmlns:a16="http://schemas.microsoft.com/office/drawing/2014/main" id="{E5E3C97D-870D-E850-5CFE-AA1C91D05FB1}"/>
              </a:ext>
            </a:extLst>
          </p:cNvPr>
          <p:cNvGraphicFramePr>
            <a:graphicFrameLocks noChangeAspect="1"/>
          </p:cNvGraphicFramePr>
          <p:nvPr/>
        </p:nvGraphicFramePr>
        <p:xfrm>
          <a:off x="6303716" y="3743218"/>
          <a:ext cx="5761037" cy="2725737"/>
        </p:xfrm>
        <a:graphic>
          <a:graphicData uri="http://schemas.openxmlformats.org/presentationml/2006/ole">
            <mc:AlternateContent xmlns:mc="http://schemas.openxmlformats.org/markup-compatibility/2006">
              <mc:Choice xmlns:v="urn:schemas-microsoft-com:vml" Requires="v">
                <p:oleObj name="Document" r:id="rId6" imgW="5760720" imgH="2726373" progId="Word.Document.12">
                  <p:embed/>
                </p:oleObj>
              </mc:Choice>
              <mc:Fallback>
                <p:oleObj name="Document" r:id="rId6" imgW="5760720" imgH="2726373" progId="Word.Document.12">
                  <p:embed/>
                  <p:pic>
                    <p:nvPicPr>
                      <p:cNvPr id="17" name="Objet 16">
                        <a:extLst>
                          <a:ext uri="{FF2B5EF4-FFF2-40B4-BE49-F238E27FC236}">
                            <a16:creationId xmlns:a16="http://schemas.microsoft.com/office/drawing/2014/main" id="{E5E3C97D-870D-E850-5CFE-AA1C91D05FB1}"/>
                          </a:ext>
                        </a:extLst>
                      </p:cNvPr>
                      <p:cNvPicPr/>
                      <p:nvPr/>
                    </p:nvPicPr>
                    <p:blipFill>
                      <a:blip r:embed="rId7"/>
                      <a:stretch>
                        <a:fillRect/>
                      </a:stretch>
                    </p:blipFill>
                    <p:spPr>
                      <a:xfrm>
                        <a:off x="6303716" y="3743218"/>
                        <a:ext cx="5761037" cy="2725737"/>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92B0CFC-CA66-216F-CB8B-5FE29B4441FD}"/>
              </a:ext>
            </a:extLst>
          </p:cNvPr>
          <p:cNvSpPr>
            <a:spLocks noGrp="1"/>
          </p:cNvSpPr>
          <p:nvPr>
            <p:ph type="sldNum" sz="quarter" idx="12"/>
          </p:nvPr>
        </p:nvSpPr>
        <p:spPr/>
        <p:txBody>
          <a:bodyPr/>
          <a:lstStyle/>
          <a:p>
            <a:fld id="{6AB0ADD8-6908-491C-B9AD-0CCC8D5EDBC2}" type="slidenum">
              <a:rPr lang="fr-FR" smtClean="0"/>
              <a:t>7</a:t>
            </a:fld>
            <a:endParaRPr lang="fr-FR"/>
          </a:p>
        </p:txBody>
      </p:sp>
      <p:sp>
        <p:nvSpPr>
          <p:cNvPr id="6" name="ZoneTexte 5">
            <a:extLst>
              <a:ext uri="{FF2B5EF4-FFF2-40B4-BE49-F238E27FC236}">
                <a16:creationId xmlns:a16="http://schemas.microsoft.com/office/drawing/2014/main" id="{BE603D39-DCBC-AAAF-D491-F9D1344AB5A6}"/>
              </a:ext>
            </a:extLst>
          </p:cNvPr>
          <p:cNvSpPr txBox="1"/>
          <p:nvPr/>
        </p:nvSpPr>
        <p:spPr>
          <a:xfrm>
            <a:off x="639192" y="710214"/>
            <a:ext cx="4787593" cy="1566198"/>
          </a:xfrm>
          <a:prstGeom prst="rect">
            <a:avLst/>
          </a:prstGeom>
          <a:noFill/>
        </p:spPr>
        <p:txBody>
          <a:bodyPr wrap="none" rtlCol="0">
            <a:spAutoFit/>
          </a:bodyPr>
          <a:lstStyle/>
          <a:p>
            <a:pPr>
              <a:lnSpc>
                <a:spcPct val="107000"/>
              </a:lnSpc>
              <a:spcAft>
                <a:spcPts val="800"/>
              </a:spcAft>
            </a:pPr>
            <a:r>
              <a:rPr lang="fr-FR" sz="1800" dirty="0">
                <a:solidFill>
                  <a:srgbClr val="00B050"/>
                </a:solidFill>
                <a:effectLst/>
                <a:latin typeface="Comic Sans MS" panose="030F0702030302020204" pitchFamily="66" charset="0"/>
                <a:ea typeface="DengXian" panose="02010600030101010101" pitchFamily="2" charset="-122"/>
                <a:cs typeface="Calibri Light" panose="020F0302020204030204" pitchFamily="34" charset="0"/>
              </a:rPr>
              <a:t>PARCOURS A</a:t>
            </a:r>
          </a:p>
          <a:p>
            <a:pPr>
              <a:lnSpc>
                <a:spcPct val="107000"/>
              </a:lnSpc>
              <a:spcAft>
                <a:spcPts val="800"/>
              </a:spcAft>
            </a:pPr>
            <a:r>
              <a:rPr lang="fr-FR" dirty="0">
                <a:solidFill>
                  <a:srgbClr val="00B050"/>
                </a:solidFill>
                <a:latin typeface="Comic Sans MS" panose="030F0702030302020204" pitchFamily="66" charset="0"/>
                <a:ea typeface="DengXian" panose="02010600030101010101" pitchFamily="2" charset="-122"/>
                <a:cs typeface="Calibri Light" panose="020F0302020204030204" pitchFamily="34" charset="0"/>
              </a:rPr>
              <a:t>DEPART :</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fr-FR" sz="1800" dirty="0">
                <a:effectLst/>
                <a:highlight>
                  <a:srgbClr val="D3D3D3"/>
                </a:highlight>
                <a:latin typeface="Calibri Light" panose="020F0302020204030204" pitchFamily="34" charset="0"/>
                <a:ea typeface="DengXian" panose="02010600030101010101" pitchFamily="2" charset="-122"/>
                <a:cs typeface="Times New Roman" panose="02020603050405020304" pitchFamily="18" charset="0"/>
              </a:rPr>
              <a:t>Sortie du Métro Maison Blanche, rue de la Vistule</a:t>
            </a:r>
            <a:endParaRPr lang="fr-FR"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fr-FR" dirty="0"/>
          </a:p>
        </p:txBody>
      </p:sp>
    </p:spTree>
    <p:extLst>
      <p:ext uri="{BB962C8B-B14F-4D97-AF65-F5344CB8AC3E}">
        <p14:creationId xmlns:p14="http://schemas.microsoft.com/office/powerpoint/2010/main" val="208118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15FFC85A-2436-08D6-1ADE-537E9F8E3484}"/>
              </a:ext>
            </a:extLst>
          </p:cNvPr>
          <p:cNvGraphicFramePr>
            <a:graphicFrameLocks noChangeAspect="1"/>
          </p:cNvGraphicFramePr>
          <p:nvPr/>
        </p:nvGraphicFramePr>
        <p:xfrm>
          <a:off x="169647" y="372863"/>
          <a:ext cx="5761037" cy="6089650"/>
        </p:xfrm>
        <a:graphic>
          <a:graphicData uri="http://schemas.openxmlformats.org/presentationml/2006/ole">
            <mc:AlternateContent xmlns:mc="http://schemas.openxmlformats.org/markup-compatibility/2006">
              <mc:Choice xmlns:v="urn:schemas-microsoft-com:vml" Requires="v">
                <p:oleObj name="Document" r:id="rId2" imgW="5760720" imgH="6089480" progId="Word.Document.12">
                  <p:embed/>
                </p:oleObj>
              </mc:Choice>
              <mc:Fallback>
                <p:oleObj name="Document" r:id="rId2" imgW="5760720" imgH="6089480" progId="Word.Document.12">
                  <p:embed/>
                  <p:pic>
                    <p:nvPicPr>
                      <p:cNvPr id="3" name="Objet 2">
                        <a:extLst>
                          <a:ext uri="{FF2B5EF4-FFF2-40B4-BE49-F238E27FC236}">
                            <a16:creationId xmlns:a16="http://schemas.microsoft.com/office/drawing/2014/main" id="{15FFC85A-2436-08D6-1ADE-537E9F8E3484}"/>
                          </a:ext>
                        </a:extLst>
                      </p:cNvPr>
                      <p:cNvPicPr/>
                      <p:nvPr/>
                    </p:nvPicPr>
                    <p:blipFill>
                      <a:blip r:embed="rId3"/>
                      <a:stretch>
                        <a:fillRect/>
                      </a:stretch>
                    </p:blipFill>
                    <p:spPr>
                      <a:xfrm>
                        <a:off x="169647" y="372863"/>
                        <a:ext cx="5761037" cy="6089650"/>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1BC1CE23-B885-476E-A4D6-30EEF8B7394A}"/>
              </a:ext>
            </a:extLst>
          </p:cNvPr>
          <p:cNvGraphicFramePr>
            <a:graphicFrameLocks noChangeAspect="1"/>
          </p:cNvGraphicFramePr>
          <p:nvPr/>
        </p:nvGraphicFramePr>
        <p:xfrm>
          <a:off x="5930684" y="479811"/>
          <a:ext cx="5761037" cy="3054350"/>
        </p:xfrm>
        <a:graphic>
          <a:graphicData uri="http://schemas.openxmlformats.org/presentationml/2006/ole">
            <mc:AlternateContent xmlns:mc="http://schemas.openxmlformats.org/markup-compatibility/2006">
              <mc:Choice xmlns:v="urn:schemas-microsoft-com:vml" Requires="v">
                <p:oleObj name="Document" r:id="rId4" imgW="5760720" imgH="3054285" progId="Word.Document.12">
                  <p:embed/>
                </p:oleObj>
              </mc:Choice>
              <mc:Fallback>
                <p:oleObj name="Document" r:id="rId4" imgW="5760720" imgH="3054285" progId="Word.Document.12">
                  <p:embed/>
                  <p:pic>
                    <p:nvPicPr>
                      <p:cNvPr id="8" name="Objet 7">
                        <a:extLst>
                          <a:ext uri="{FF2B5EF4-FFF2-40B4-BE49-F238E27FC236}">
                            <a16:creationId xmlns:a16="http://schemas.microsoft.com/office/drawing/2014/main" id="{1BC1CE23-B885-476E-A4D6-30EEF8B7394A}"/>
                          </a:ext>
                        </a:extLst>
                      </p:cNvPr>
                      <p:cNvPicPr/>
                      <p:nvPr/>
                    </p:nvPicPr>
                    <p:blipFill>
                      <a:blip r:embed="rId5"/>
                      <a:stretch>
                        <a:fillRect/>
                      </a:stretch>
                    </p:blipFill>
                    <p:spPr>
                      <a:xfrm>
                        <a:off x="5930684" y="479811"/>
                        <a:ext cx="5761037" cy="3054350"/>
                      </a:xfrm>
                      <a:prstGeom prst="rect">
                        <a:avLst/>
                      </a:prstGeom>
                    </p:spPr>
                  </p:pic>
                </p:oleObj>
              </mc:Fallback>
            </mc:AlternateContent>
          </a:graphicData>
        </a:graphic>
      </p:graphicFrame>
      <p:graphicFrame>
        <p:nvGraphicFramePr>
          <p:cNvPr id="12" name="Objet 11">
            <a:extLst>
              <a:ext uri="{FF2B5EF4-FFF2-40B4-BE49-F238E27FC236}">
                <a16:creationId xmlns:a16="http://schemas.microsoft.com/office/drawing/2014/main" id="{1A6D5F6E-8C16-DC2A-0DFD-8FA0395ECC5B}"/>
              </a:ext>
            </a:extLst>
          </p:cNvPr>
          <p:cNvGraphicFramePr>
            <a:graphicFrameLocks noChangeAspect="1"/>
          </p:cNvGraphicFramePr>
          <p:nvPr/>
        </p:nvGraphicFramePr>
        <p:xfrm>
          <a:off x="5960623" y="3684118"/>
          <a:ext cx="6061730" cy="2522275"/>
        </p:xfrm>
        <a:graphic>
          <a:graphicData uri="http://schemas.openxmlformats.org/presentationml/2006/ole">
            <mc:AlternateContent xmlns:mc="http://schemas.openxmlformats.org/markup-compatibility/2006">
              <mc:Choice xmlns:v="urn:schemas-microsoft-com:vml" Requires="v">
                <p:oleObj name="Document" r:id="rId6" imgW="5763233" imgH="2402994" progId="Word.Document.12">
                  <p:embed/>
                </p:oleObj>
              </mc:Choice>
              <mc:Fallback>
                <p:oleObj name="Document" r:id="rId6" imgW="5763233" imgH="2402994" progId="Word.Document.12">
                  <p:embed/>
                  <p:pic>
                    <p:nvPicPr>
                      <p:cNvPr id="12" name="Objet 11">
                        <a:extLst>
                          <a:ext uri="{FF2B5EF4-FFF2-40B4-BE49-F238E27FC236}">
                            <a16:creationId xmlns:a16="http://schemas.microsoft.com/office/drawing/2014/main" id="{1A6D5F6E-8C16-DC2A-0DFD-8FA0395ECC5B}"/>
                          </a:ext>
                        </a:extLst>
                      </p:cNvPr>
                      <p:cNvPicPr/>
                      <p:nvPr/>
                    </p:nvPicPr>
                    <p:blipFill>
                      <a:blip r:embed="rId7"/>
                      <a:stretch>
                        <a:fillRect/>
                      </a:stretch>
                    </p:blipFill>
                    <p:spPr>
                      <a:xfrm>
                        <a:off x="5960623" y="3684118"/>
                        <a:ext cx="6061730" cy="2522275"/>
                      </a:xfrm>
                      <a:prstGeom prst="rect">
                        <a:avLst/>
                      </a:prstGeom>
                    </p:spPr>
                  </p:pic>
                </p:oleObj>
              </mc:Fallback>
            </mc:AlternateContent>
          </a:graphicData>
        </a:graphic>
      </p:graphicFrame>
      <p:sp>
        <p:nvSpPr>
          <p:cNvPr id="5" name="Espace réservé du numéro de diapositive 4">
            <a:extLst>
              <a:ext uri="{FF2B5EF4-FFF2-40B4-BE49-F238E27FC236}">
                <a16:creationId xmlns:a16="http://schemas.microsoft.com/office/drawing/2014/main" id="{F81E233F-36EA-65AE-542F-9551DB4AB009}"/>
              </a:ext>
            </a:extLst>
          </p:cNvPr>
          <p:cNvSpPr>
            <a:spLocks noGrp="1"/>
          </p:cNvSpPr>
          <p:nvPr>
            <p:ph type="sldNum" sz="quarter" idx="12"/>
          </p:nvPr>
        </p:nvSpPr>
        <p:spPr/>
        <p:txBody>
          <a:bodyPr/>
          <a:lstStyle/>
          <a:p>
            <a:fld id="{6AB0ADD8-6908-491C-B9AD-0CCC8D5EDBC2}" type="slidenum">
              <a:rPr lang="fr-FR" smtClean="0"/>
              <a:t>8</a:t>
            </a:fld>
            <a:endParaRPr lang="fr-FR"/>
          </a:p>
        </p:txBody>
      </p:sp>
    </p:spTree>
    <p:extLst>
      <p:ext uri="{BB962C8B-B14F-4D97-AF65-F5344CB8AC3E}">
        <p14:creationId xmlns:p14="http://schemas.microsoft.com/office/powerpoint/2010/main" val="33543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4D0C6193-D29A-DEB4-7A74-5C5C2C0E2B6A}"/>
              </a:ext>
            </a:extLst>
          </p:cNvPr>
          <p:cNvGraphicFramePr>
            <a:graphicFrameLocks noChangeAspect="1"/>
          </p:cNvGraphicFramePr>
          <p:nvPr/>
        </p:nvGraphicFramePr>
        <p:xfrm>
          <a:off x="190500" y="1095375"/>
          <a:ext cx="5895975" cy="2333625"/>
        </p:xfrm>
        <a:graphic>
          <a:graphicData uri="http://schemas.openxmlformats.org/presentationml/2006/ole">
            <mc:AlternateContent xmlns:mc="http://schemas.openxmlformats.org/markup-compatibility/2006">
              <mc:Choice xmlns:v="urn:schemas-microsoft-com:vml" Requires="v">
                <p:oleObj name="Document" r:id="rId2" imgW="5763233" imgH="2282035" progId="Word.Document.12">
                  <p:embed/>
                </p:oleObj>
              </mc:Choice>
              <mc:Fallback>
                <p:oleObj name="Document" r:id="rId2" imgW="5763233" imgH="2282035" progId="Word.Document.12">
                  <p:embed/>
                  <p:pic>
                    <p:nvPicPr>
                      <p:cNvPr id="4" name="Objet 3">
                        <a:extLst>
                          <a:ext uri="{FF2B5EF4-FFF2-40B4-BE49-F238E27FC236}">
                            <a16:creationId xmlns:a16="http://schemas.microsoft.com/office/drawing/2014/main" id="{4D0C6193-D29A-DEB4-7A74-5C5C2C0E2B6A}"/>
                          </a:ext>
                        </a:extLst>
                      </p:cNvPr>
                      <p:cNvPicPr/>
                      <p:nvPr/>
                    </p:nvPicPr>
                    <p:blipFill>
                      <a:blip r:embed="rId3"/>
                      <a:stretch>
                        <a:fillRect/>
                      </a:stretch>
                    </p:blipFill>
                    <p:spPr>
                      <a:xfrm>
                        <a:off x="190500" y="1095375"/>
                        <a:ext cx="5895975" cy="2333625"/>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DCFF27E3-CFDB-81DD-9C58-9E81AA59981F}"/>
              </a:ext>
            </a:extLst>
          </p:cNvPr>
          <p:cNvGraphicFramePr>
            <a:graphicFrameLocks noChangeAspect="1"/>
          </p:cNvGraphicFramePr>
          <p:nvPr/>
        </p:nvGraphicFramePr>
        <p:xfrm>
          <a:off x="195263" y="3725863"/>
          <a:ext cx="5875337" cy="1565275"/>
        </p:xfrm>
        <a:graphic>
          <a:graphicData uri="http://schemas.openxmlformats.org/presentationml/2006/ole">
            <mc:AlternateContent xmlns:mc="http://schemas.openxmlformats.org/markup-compatibility/2006">
              <mc:Choice xmlns:v="urn:schemas-microsoft-com:vml" Requires="v">
                <p:oleObj name="Document" r:id="rId4" imgW="5762038" imgH="1535483" progId="Word.Document.12">
                  <p:embed/>
                </p:oleObj>
              </mc:Choice>
              <mc:Fallback>
                <p:oleObj name="Document" r:id="rId4" imgW="5762038" imgH="1535483" progId="Word.Document.12">
                  <p:embed/>
                  <p:pic>
                    <p:nvPicPr>
                      <p:cNvPr id="5" name="Objet 4">
                        <a:extLst>
                          <a:ext uri="{FF2B5EF4-FFF2-40B4-BE49-F238E27FC236}">
                            <a16:creationId xmlns:a16="http://schemas.microsoft.com/office/drawing/2014/main" id="{DCFF27E3-CFDB-81DD-9C58-9E81AA59981F}"/>
                          </a:ext>
                        </a:extLst>
                      </p:cNvPr>
                      <p:cNvPicPr/>
                      <p:nvPr/>
                    </p:nvPicPr>
                    <p:blipFill>
                      <a:blip r:embed="rId5"/>
                      <a:stretch>
                        <a:fillRect/>
                      </a:stretch>
                    </p:blipFill>
                    <p:spPr>
                      <a:xfrm>
                        <a:off x="195263" y="3725863"/>
                        <a:ext cx="5875337" cy="1565275"/>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A5EC3FD3-0653-51A7-9C5F-CD6E16965F4E}"/>
              </a:ext>
            </a:extLst>
          </p:cNvPr>
          <p:cNvGraphicFramePr>
            <a:graphicFrameLocks noChangeAspect="1"/>
          </p:cNvGraphicFramePr>
          <p:nvPr/>
        </p:nvGraphicFramePr>
        <p:xfrm>
          <a:off x="6096000" y="994931"/>
          <a:ext cx="5761037" cy="5487987"/>
        </p:xfrm>
        <a:graphic>
          <a:graphicData uri="http://schemas.openxmlformats.org/presentationml/2006/ole">
            <mc:AlternateContent xmlns:mc="http://schemas.openxmlformats.org/markup-compatibility/2006">
              <mc:Choice xmlns:v="urn:schemas-microsoft-com:vml" Requires="v">
                <p:oleObj name="Document" r:id="rId6" imgW="5763233" imgH="5487827" progId="Word.Document.12">
                  <p:embed/>
                </p:oleObj>
              </mc:Choice>
              <mc:Fallback>
                <p:oleObj name="Document" r:id="rId6" imgW="5763233" imgH="5487827" progId="Word.Document.12">
                  <p:embed/>
                  <p:pic>
                    <p:nvPicPr>
                      <p:cNvPr id="7" name="Objet 6">
                        <a:extLst>
                          <a:ext uri="{FF2B5EF4-FFF2-40B4-BE49-F238E27FC236}">
                            <a16:creationId xmlns:a16="http://schemas.microsoft.com/office/drawing/2014/main" id="{A5EC3FD3-0653-51A7-9C5F-CD6E16965F4E}"/>
                          </a:ext>
                        </a:extLst>
                      </p:cNvPr>
                      <p:cNvPicPr/>
                      <p:nvPr/>
                    </p:nvPicPr>
                    <p:blipFill>
                      <a:blip r:embed="rId7"/>
                      <a:stretch>
                        <a:fillRect/>
                      </a:stretch>
                    </p:blipFill>
                    <p:spPr>
                      <a:xfrm>
                        <a:off x="6096000" y="994931"/>
                        <a:ext cx="5761037" cy="5487987"/>
                      </a:xfrm>
                      <a:prstGeom prst="rect">
                        <a:avLst/>
                      </a:prstGeom>
                    </p:spPr>
                  </p:pic>
                </p:oleObj>
              </mc:Fallback>
            </mc:AlternateContent>
          </a:graphicData>
        </a:graphic>
      </p:graphicFrame>
      <p:sp>
        <p:nvSpPr>
          <p:cNvPr id="6" name="Espace réservé du numéro de diapositive 5">
            <a:extLst>
              <a:ext uri="{FF2B5EF4-FFF2-40B4-BE49-F238E27FC236}">
                <a16:creationId xmlns:a16="http://schemas.microsoft.com/office/drawing/2014/main" id="{76695C5F-D807-5033-0004-5114E86824F1}"/>
              </a:ext>
            </a:extLst>
          </p:cNvPr>
          <p:cNvSpPr>
            <a:spLocks noGrp="1"/>
          </p:cNvSpPr>
          <p:nvPr>
            <p:ph type="sldNum" sz="quarter" idx="12"/>
          </p:nvPr>
        </p:nvSpPr>
        <p:spPr/>
        <p:txBody>
          <a:bodyPr/>
          <a:lstStyle/>
          <a:p>
            <a:fld id="{6AB0ADD8-6908-491C-B9AD-0CCC8D5EDBC2}" type="slidenum">
              <a:rPr lang="fr-FR" smtClean="0"/>
              <a:t>9</a:t>
            </a:fld>
            <a:endParaRPr lang="fr-FR"/>
          </a:p>
        </p:txBody>
      </p:sp>
    </p:spTree>
    <p:extLst>
      <p:ext uri="{BB962C8B-B14F-4D97-AF65-F5344CB8AC3E}">
        <p14:creationId xmlns:p14="http://schemas.microsoft.com/office/powerpoint/2010/main" val="386495293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3100</Words>
  <Application>Microsoft Office PowerPoint</Application>
  <PresentationFormat>Grand écran</PresentationFormat>
  <Paragraphs>307</Paragraphs>
  <Slides>38</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38</vt:i4>
      </vt:variant>
    </vt:vector>
  </HeadingPairs>
  <TitlesOfParts>
    <vt:vector size="45" baseType="lpstr">
      <vt:lpstr>Arial</vt:lpstr>
      <vt:lpstr>Calibri</vt:lpstr>
      <vt:lpstr>Calibri Light</vt:lpstr>
      <vt:lpstr>Comic Sans MS</vt:lpstr>
      <vt:lpstr>Segoe UI Emoji</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chen8yun8@yahoo.fr</dc:creator>
  <cp:lastModifiedBy>stephanie debue</cp:lastModifiedBy>
  <cp:revision>80</cp:revision>
  <dcterms:created xsi:type="dcterms:W3CDTF">2022-09-12T08:37:40Z</dcterms:created>
  <dcterms:modified xsi:type="dcterms:W3CDTF">2023-10-12T14:07:52Z</dcterms:modified>
</cp:coreProperties>
</file>