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5" r:id="rId9"/>
    <p:sldId id="266" r:id="rId10"/>
    <p:sldId id="263" r:id="rId11"/>
    <p:sldId id="264" r:id="rId12"/>
    <p:sldId id="268"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6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A928A71-A16A-4C10-9BA2-70F529159F77}" type="datetimeFigureOut">
              <a:rPr lang="fr-FR" smtClean="0"/>
              <a:t>04/06/2025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AB1CF72-6809-41CD-A848-D832F0609FDE}" type="slidenum">
              <a:rPr lang="fr-FR" smtClean="0"/>
              <a:t>‹N°›</a:t>
            </a:fld>
            <a:endParaRPr lang="fr-FR"/>
          </a:p>
        </p:txBody>
      </p:sp>
    </p:spTree>
    <p:extLst>
      <p:ext uri="{BB962C8B-B14F-4D97-AF65-F5344CB8AC3E}">
        <p14:creationId xmlns:p14="http://schemas.microsoft.com/office/powerpoint/2010/main" val="2363154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A928A71-A16A-4C10-9BA2-70F529159F77}" type="datetimeFigureOut">
              <a:rPr lang="fr-FR" smtClean="0"/>
              <a:t>04/06/2025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AB1CF72-6809-41CD-A848-D832F0609FDE}" type="slidenum">
              <a:rPr lang="fr-FR" smtClean="0"/>
              <a:t>‹N°›</a:t>
            </a:fld>
            <a:endParaRPr lang="fr-FR"/>
          </a:p>
        </p:txBody>
      </p:sp>
    </p:spTree>
    <p:extLst>
      <p:ext uri="{BB962C8B-B14F-4D97-AF65-F5344CB8AC3E}">
        <p14:creationId xmlns:p14="http://schemas.microsoft.com/office/powerpoint/2010/main" val="199837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A928A71-A16A-4C10-9BA2-70F529159F77}" type="datetimeFigureOut">
              <a:rPr lang="fr-FR" smtClean="0"/>
              <a:t>04/06/2025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AB1CF72-6809-41CD-A848-D832F0609FDE}" type="slidenum">
              <a:rPr lang="fr-FR" smtClean="0"/>
              <a:t>‹N°›</a:t>
            </a:fld>
            <a:endParaRPr lang="fr-FR"/>
          </a:p>
        </p:txBody>
      </p:sp>
    </p:spTree>
    <p:extLst>
      <p:ext uri="{BB962C8B-B14F-4D97-AF65-F5344CB8AC3E}">
        <p14:creationId xmlns:p14="http://schemas.microsoft.com/office/powerpoint/2010/main" val="150889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A928A71-A16A-4C10-9BA2-70F529159F77}" type="datetimeFigureOut">
              <a:rPr lang="fr-FR" smtClean="0"/>
              <a:t>04/06/2025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AB1CF72-6809-41CD-A848-D832F0609FDE}" type="slidenum">
              <a:rPr lang="fr-FR" smtClean="0"/>
              <a:t>‹N°›</a:t>
            </a:fld>
            <a:endParaRPr lang="fr-FR"/>
          </a:p>
        </p:txBody>
      </p:sp>
    </p:spTree>
    <p:extLst>
      <p:ext uri="{BB962C8B-B14F-4D97-AF65-F5344CB8AC3E}">
        <p14:creationId xmlns:p14="http://schemas.microsoft.com/office/powerpoint/2010/main" val="283486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A928A71-A16A-4C10-9BA2-70F529159F77}" type="datetimeFigureOut">
              <a:rPr lang="fr-FR" smtClean="0"/>
              <a:t>04/06/2025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AB1CF72-6809-41CD-A848-D832F0609FDE}" type="slidenum">
              <a:rPr lang="fr-FR" smtClean="0"/>
              <a:t>‹N°›</a:t>
            </a:fld>
            <a:endParaRPr lang="fr-FR"/>
          </a:p>
        </p:txBody>
      </p:sp>
    </p:spTree>
    <p:extLst>
      <p:ext uri="{BB962C8B-B14F-4D97-AF65-F5344CB8AC3E}">
        <p14:creationId xmlns:p14="http://schemas.microsoft.com/office/powerpoint/2010/main" val="2786803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A928A71-A16A-4C10-9BA2-70F529159F77}" type="datetimeFigureOut">
              <a:rPr lang="fr-FR" smtClean="0"/>
              <a:t>04/06/2025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AB1CF72-6809-41CD-A848-D832F0609FDE}" type="slidenum">
              <a:rPr lang="fr-FR" smtClean="0"/>
              <a:t>‹N°›</a:t>
            </a:fld>
            <a:endParaRPr lang="fr-FR"/>
          </a:p>
        </p:txBody>
      </p:sp>
    </p:spTree>
    <p:extLst>
      <p:ext uri="{BB962C8B-B14F-4D97-AF65-F5344CB8AC3E}">
        <p14:creationId xmlns:p14="http://schemas.microsoft.com/office/powerpoint/2010/main" val="1329360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A928A71-A16A-4C10-9BA2-70F529159F77}" type="datetimeFigureOut">
              <a:rPr lang="fr-FR" smtClean="0"/>
              <a:t>04/06/2025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AB1CF72-6809-41CD-A848-D832F0609FDE}" type="slidenum">
              <a:rPr lang="fr-FR" smtClean="0"/>
              <a:t>‹N°›</a:t>
            </a:fld>
            <a:endParaRPr lang="fr-FR"/>
          </a:p>
        </p:txBody>
      </p:sp>
    </p:spTree>
    <p:extLst>
      <p:ext uri="{BB962C8B-B14F-4D97-AF65-F5344CB8AC3E}">
        <p14:creationId xmlns:p14="http://schemas.microsoft.com/office/powerpoint/2010/main" val="69145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A928A71-A16A-4C10-9BA2-70F529159F77}" type="datetimeFigureOut">
              <a:rPr lang="fr-FR" smtClean="0"/>
              <a:t>04/06/2025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AB1CF72-6809-41CD-A848-D832F0609FDE}" type="slidenum">
              <a:rPr lang="fr-FR" smtClean="0"/>
              <a:t>‹N°›</a:t>
            </a:fld>
            <a:endParaRPr lang="fr-FR"/>
          </a:p>
        </p:txBody>
      </p:sp>
    </p:spTree>
    <p:extLst>
      <p:ext uri="{BB962C8B-B14F-4D97-AF65-F5344CB8AC3E}">
        <p14:creationId xmlns:p14="http://schemas.microsoft.com/office/powerpoint/2010/main" val="378526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28A71-A16A-4C10-9BA2-70F529159F77}" type="datetimeFigureOut">
              <a:rPr lang="fr-FR" smtClean="0"/>
              <a:t>04/06/2025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AB1CF72-6809-41CD-A848-D832F0609FDE}" type="slidenum">
              <a:rPr lang="fr-FR" smtClean="0"/>
              <a:t>‹N°›</a:t>
            </a:fld>
            <a:endParaRPr lang="fr-FR"/>
          </a:p>
        </p:txBody>
      </p:sp>
    </p:spTree>
    <p:extLst>
      <p:ext uri="{BB962C8B-B14F-4D97-AF65-F5344CB8AC3E}">
        <p14:creationId xmlns:p14="http://schemas.microsoft.com/office/powerpoint/2010/main" val="59126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A928A71-A16A-4C10-9BA2-70F529159F77}" type="datetimeFigureOut">
              <a:rPr lang="fr-FR" smtClean="0"/>
              <a:t>04/06/2025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AB1CF72-6809-41CD-A848-D832F0609FDE}" type="slidenum">
              <a:rPr lang="fr-FR" smtClean="0"/>
              <a:t>‹N°›</a:t>
            </a:fld>
            <a:endParaRPr lang="fr-FR"/>
          </a:p>
        </p:txBody>
      </p:sp>
    </p:spTree>
    <p:extLst>
      <p:ext uri="{BB962C8B-B14F-4D97-AF65-F5344CB8AC3E}">
        <p14:creationId xmlns:p14="http://schemas.microsoft.com/office/powerpoint/2010/main" val="17588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A928A71-A16A-4C10-9BA2-70F529159F77}" type="datetimeFigureOut">
              <a:rPr lang="fr-FR" smtClean="0"/>
              <a:t>04/06/2025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AB1CF72-6809-41CD-A848-D832F0609FDE}" type="slidenum">
              <a:rPr lang="fr-FR" smtClean="0"/>
              <a:t>‹N°›</a:t>
            </a:fld>
            <a:endParaRPr lang="fr-FR"/>
          </a:p>
        </p:txBody>
      </p:sp>
    </p:spTree>
    <p:extLst>
      <p:ext uri="{BB962C8B-B14F-4D97-AF65-F5344CB8AC3E}">
        <p14:creationId xmlns:p14="http://schemas.microsoft.com/office/powerpoint/2010/main" val="329861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28A71-A16A-4C10-9BA2-70F529159F77}" type="datetimeFigureOut">
              <a:rPr lang="fr-FR" smtClean="0"/>
              <a:t>04/06/2025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1CF72-6809-41CD-A848-D832F0609FDE}" type="slidenum">
              <a:rPr lang="fr-FR" smtClean="0"/>
              <a:t>‹N°›</a:t>
            </a:fld>
            <a:endParaRPr lang="fr-FR"/>
          </a:p>
        </p:txBody>
      </p:sp>
    </p:spTree>
    <p:extLst>
      <p:ext uri="{BB962C8B-B14F-4D97-AF65-F5344CB8AC3E}">
        <p14:creationId xmlns:p14="http://schemas.microsoft.com/office/powerpoint/2010/main" val="1929077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D688C2-3A17-9836-8E44-87B1662EEC17}"/>
              </a:ext>
            </a:extLst>
          </p:cNvPr>
          <p:cNvSpPr>
            <a:spLocks noGrp="1"/>
          </p:cNvSpPr>
          <p:nvPr>
            <p:ph type="ctrTitle"/>
          </p:nvPr>
        </p:nvSpPr>
        <p:spPr>
          <a:xfrm>
            <a:off x="1143000" y="1699022"/>
            <a:ext cx="6858000" cy="2955528"/>
          </a:xfrm>
        </p:spPr>
        <p:txBody>
          <a:bodyPr>
            <a:noAutofit/>
          </a:bodyPr>
          <a:lstStyle/>
          <a:p>
            <a:pPr algn="ctr">
              <a:buNone/>
            </a:pPr>
            <a:r>
              <a:rPr lang="fr-FR" sz="3600" b="1" kern="100" dirty="0">
                <a:solidFill>
                  <a:srgbClr val="215E99"/>
                </a:solidFill>
                <a:latin typeface="Amasis MT Pro Black" panose="02040A04050005020304" pitchFamily="18" charset="0"/>
                <a:ea typeface="Aptos" panose="020B0004020202020204" pitchFamily="34" charset="0"/>
                <a:cs typeface="Times New Roman" panose="02020603050405020304" pitchFamily="18" charset="0"/>
              </a:rPr>
              <a:t>Les enfants juifs de Valenciennes dans la Shoah.</a:t>
            </a:r>
            <a:br>
              <a:rPr lang="fr-FR" sz="3600" kern="100" dirty="0">
                <a:latin typeface="Times New Roman" panose="02020603050405020304" pitchFamily="18" charset="0"/>
                <a:ea typeface="Aptos" panose="020B0004020202020204" pitchFamily="34" charset="0"/>
                <a:cs typeface="Times New Roman" panose="02020603050405020304" pitchFamily="18" charset="0"/>
              </a:rPr>
            </a:br>
            <a:r>
              <a:rPr lang="fr-FR" sz="3600" kern="100" dirty="0">
                <a:latin typeface="Times New Roman" panose="02020603050405020304" pitchFamily="18" charset="0"/>
                <a:ea typeface="Aptos" panose="020B0004020202020204" pitchFamily="34" charset="0"/>
                <a:cs typeface="Times New Roman" panose="02020603050405020304" pitchFamily="18" charset="0"/>
              </a:rPr>
              <a:t> </a:t>
            </a:r>
            <a:br>
              <a:rPr lang="fr-FR" sz="3600" kern="100" dirty="0">
                <a:latin typeface="Times New Roman" panose="02020603050405020304" pitchFamily="18" charset="0"/>
                <a:ea typeface="Aptos" panose="020B0004020202020204" pitchFamily="34" charset="0"/>
                <a:cs typeface="Times New Roman" panose="02020603050405020304" pitchFamily="18" charset="0"/>
              </a:rPr>
            </a:br>
            <a:r>
              <a:rPr lang="fr-FR" sz="3600" kern="100" dirty="0">
                <a:latin typeface="Times New Roman" panose="02020603050405020304" pitchFamily="18" charset="0"/>
                <a:ea typeface="Aptos" panose="020B0004020202020204" pitchFamily="34" charset="0"/>
                <a:cs typeface="Times New Roman" panose="02020603050405020304" pitchFamily="18" charset="0"/>
              </a:rPr>
              <a:t> </a:t>
            </a:r>
            <a:br>
              <a:rPr lang="fr-FR" sz="3600" kern="100" dirty="0">
                <a:latin typeface="Times New Roman" panose="02020603050405020304" pitchFamily="18" charset="0"/>
                <a:ea typeface="Aptos" panose="020B0004020202020204" pitchFamily="34" charset="0"/>
                <a:cs typeface="Times New Roman" panose="02020603050405020304" pitchFamily="18" charset="0"/>
              </a:rPr>
            </a:br>
            <a:endParaRPr lang="fr-FR" sz="3600" dirty="0"/>
          </a:p>
        </p:txBody>
      </p:sp>
      <p:sp>
        <p:nvSpPr>
          <p:cNvPr id="3" name="Sous-titre 2">
            <a:extLst>
              <a:ext uri="{FF2B5EF4-FFF2-40B4-BE49-F238E27FC236}">
                <a16:creationId xmlns:a16="http://schemas.microsoft.com/office/drawing/2014/main" id="{C9BE96C2-11F0-DBCE-A438-40A3B721949E}"/>
              </a:ext>
            </a:extLst>
          </p:cNvPr>
          <p:cNvSpPr>
            <a:spLocks noGrp="1"/>
          </p:cNvSpPr>
          <p:nvPr>
            <p:ph type="subTitle" idx="1"/>
          </p:nvPr>
        </p:nvSpPr>
        <p:spPr>
          <a:xfrm>
            <a:off x="965200" y="3850879"/>
            <a:ext cx="6858000" cy="1241822"/>
          </a:xfrm>
        </p:spPr>
        <p:txBody>
          <a:bodyPr>
            <a:normAutofit lnSpcReduction="10000"/>
          </a:bodyPr>
          <a:lstStyle/>
          <a:p>
            <a:r>
              <a:rPr lang="fr-FR" dirty="0"/>
              <a:t>Lycée de l’Escaut-Valenciennes</a:t>
            </a:r>
          </a:p>
          <a:p>
            <a:r>
              <a:rPr lang="fr-FR" dirty="0"/>
              <a:t>Hélène LAMACZ</a:t>
            </a:r>
          </a:p>
          <a:p>
            <a:r>
              <a:rPr lang="fr-FR" dirty="0"/>
              <a:t>2024-2025</a:t>
            </a:r>
          </a:p>
        </p:txBody>
      </p:sp>
    </p:spTree>
    <p:extLst>
      <p:ext uri="{BB962C8B-B14F-4D97-AF65-F5344CB8AC3E}">
        <p14:creationId xmlns:p14="http://schemas.microsoft.com/office/powerpoint/2010/main" val="2612282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CB156E-7FB0-E1CD-EDA5-916B040756AE}"/>
              </a:ext>
            </a:extLst>
          </p:cNvPr>
          <p:cNvSpPr>
            <a:spLocks noGrp="1"/>
          </p:cNvSpPr>
          <p:nvPr>
            <p:ph type="title"/>
          </p:nvPr>
        </p:nvSpPr>
        <p:spPr>
          <a:xfrm>
            <a:off x="628650" y="1116410"/>
            <a:ext cx="7886700" cy="994172"/>
          </a:xfrm>
        </p:spPr>
        <p:txBody>
          <a:bodyPr/>
          <a:lstStyle/>
          <a:p>
            <a:r>
              <a:rPr lang="fr-FR" dirty="0">
                <a:solidFill>
                  <a:srgbClr val="0070C0"/>
                </a:solidFill>
              </a:rPr>
              <a:t>3) Après le déplacement</a:t>
            </a:r>
          </a:p>
        </p:txBody>
      </p:sp>
      <p:sp>
        <p:nvSpPr>
          <p:cNvPr id="3" name="Espace réservé du contenu 2">
            <a:extLst>
              <a:ext uri="{FF2B5EF4-FFF2-40B4-BE49-F238E27FC236}">
                <a16:creationId xmlns:a16="http://schemas.microsoft.com/office/drawing/2014/main" id="{7DFE6829-DDE3-8C37-5B71-670D408A11D9}"/>
              </a:ext>
            </a:extLst>
          </p:cNvPr>
          <p:cNvSpPr>
            <a:spLocks noGrp="1"/>
          </p:cNvSpPr>
          <p:nvPr>
            <p:ph idx="1"/>
          </p:nvPr>
        </p:nvSpPr>
        <p:spPr>
          <a:xfrm>
            <a:off x="628650" y="1885951"/>
            <a:ext cx="7886700" cy="3604022"/>
          </a:xfrm>
        </p:spPr>
        <p:txBody>
          <a:bodyPr>
            <a:normAutofit/>
          </a:bodyPr>
          <a:lstStyle/>
          <a:p>
            <a:pPr marL="0" indent="0">
              <a:buNone/>
            </a:pPr>
            <a:r>
              <a:rPr lang="fr-FR" sz="1800" dirty="0"/>
              <a:t>Construire l’exposition qui retrace les parcours des enfants et permet de conserver leur mémoire</a:t>
            </a:r>
          </a:p>
        </p:txBody>
      </p:sp>
      <p:pic>
        <p:nvPicPr>
          <p:cNvPr id="4" name="Image 3" descr="Une image contenant texte, carte, diagramme, atlas&#10;&#10;Description générée automatiquement">
            <a:extLst>
              <a:ext uri="{FF2B5EF4-FFF2-40B4-BE49-F238E27FC236}">
                <a16:creationId xmlns:a16="http://schemas.microsoft.com/office/drawing/2014/main" id="{262DA1B4-7D92-E37B-8FE0-837637C83220}"/>
              </a:ext>
            </a:extLst>
          </p:cNvPr>
          <p:cNvPicPr>
            <a:picLocks noChangeAspect="1"/>
          </p:cNvPicPr>
          <p:nvPr/>
        </p:nvPicPr>
        <p:blipFill rotWithShape="1">
          <a:blip r:embed="rId2"/>
          <a:srcRect l="3486" t="6803"/>
          <a:stretch/>
        </p:blipFill>
        <p:spPr bwMode="auto">
          <a:xfrm>
            <a:off x="705009" y="2424001"/>
            <a:ext cx="3079591" cy="3386249"/>
          </a:xfrm>
          <a:prstGeom prst="rect">
            <a:avLst/>
          </a:prstGeom>
          <a:ln>
            <a:noFill/>
          </a:ln>
          <a:extLst>
            <a:ext uri="{53640926-AAD7-44D8-BBD7-CCE9431645EC}">
              <a14:shadowObscured xmlns:a14="http://schemas.microsoft.com/office/drawing/2010/main"/>
            </a:ext>
          </a:extLst>
        </p:spPr>
      </p:pic>
      <p:pic>
        <p:nvPicPr>
          <p:cNvPr id="5" name="Image 4">
            <a:extLst>
              <a:ext uri="{FF2B5EF4-FFF2-40B4-BE49-F238E27FC236}">
                <a16:creationId xmlns:a16="http://schemas.microsoft.com/office/drawing/2014/main" id="{67101E37-5F73-5E6F-5E41-29C62ACFA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810827"/>
            <a:ext cx="2050781" cy="2412683"/>
          </a:xfrm>
          <a:prstGeom prst="rect">
            <a:avLst/>
          </a:prstGeom>
        </p:spPr>
      </p:pic>
      <p:sp>
        <p:nvSpPr>
          <p:cNvPr id="7" name="ZoneTexte 6">
            <a:extLst>
              <a:ext uri="{FF2B5EF4-FFF2-40B4-BE49-F238E27FC236}">
                <a16:creationId xmlns:a16="http://schemas.microsoft.com/office/drawing/2014/main" id="{0EC4CBC2-CB9C-E943-B028-56C61C727061}"/>
              </a:ext>
            </a:extLst>
          </p:cNvPr>
          <p:cNvSpPr txBox="1"/>
          <p:nvPr/>
        </p:nvSpPr>
        <p:spPr>
          <a:xfrm>
            <a:off x="4572000" y="5300383"/>
            <a:ext cx="2050781" cy="438582"/>
          </a:xfrm>
          <a:prstGeom prst="rect">
            <a:avLst/>
          </a:prstGeom>
          <a:noFill/>
        </p:spPr>
        <p:txBody>
          <a:bodyPr wrap="square">
            <a:spAutoFit/>
          </a:bodyPr>
          <a:lstStyle/>
          <a:p>
            <a:pPr algn="r"/>
            <a:r>
              <a:rPr lang="fr-FR" sz="750" kern="100" dirty="0">
                <a:latin typeface="Times New Roman" panose="02020603050405020304" pitchFamily="18" charset="0"/>
                <a:ea typeface="Aptos" panose="020B0004020202020204" pitchFamily="34" charset="0"/>
                <a:cs typeface="Times New Roman" panose="02020603050405020304" pitchFamily="18" charset="0"/>
              </a:rPr>
              <a:t>Dessin de Cabu, tiré de </a:t>
            </a:r>
            <a:r>
              <a:rPr lang="fr-FR" sz="750" i="1" kern="100" dirty="0">
                <a:latin typeface="Times New Roman" panose="02020603050405020304" pitchFamily="18" charset="0"/>
                <a:ea typeface="Aptos" panose="020B0004020202020204" pitchFamily="34" charset="0"/>
                <a:cs typeface="Times New Roman" panose="02020603050405020304" pitchFamily="18" charset="0"/>
              </a:rPr>
              <a:t>Cabu.</a:t>
            </a:r>
            <a:r>
              <a:rPr lang="fr-FR" sz="750" kern="100" dirty="0">
                <a:latin typeface="Times New Roman" panose="02020603050405020304" pitchFamily="18" charset="0"/>
                <a:ea typeface="Aptos" panose="020B0004020202020204" pitchFamily="34" charset="0"/>
                <a:cs typeface="Times New Roman" panose="02020603050405020304" pitchFamily="18" charset="0"/>
              </a:rPr>
              <a:t> </a:t>
            </a:r>
            <a:r>
              <a:rPr lang="fr-FR" sz="750" i="1" kern="100" dirty="0">
                <a:latin typeface="Times New Roman" panose="02020603050405020304" pitchFamily="18" charset="0"/>
                <a:ea typeface="Aptos" panose="020B0004020202020204" pitchFamily="34" charset="0"/>
                <a:cs typeface="Times New Roman" panose="02020603050405020304" pitchFamily="18" charset="0"/>
              </a:rPr>
              <a:t>La Rafle du Vel d’Hiv,</a:t>
            </a:r>
            <a:r>
              <a:rPr lang="fr-FR" sz="750" kern="100" dirty="0">
                <a:latin typeface="Times New Roman" panose="02020603050405020304" pitchFamily="18" charset="0"/>
                <a:ea typeface="Aptos" panose="020B0004020202020204" pitchFamily="34" charset="0"/>
                <a:cs typeface="Times New Roman" panose="02020603050405020304" pitchFamily="18" charset="0"/>
              </a:rPr>
              <a:t> dessins présentés par Laurent Joly, Tallandier, 2022.</a:t>
            </a:r>
          </a:p>
        </p:txBody>
      </p:sp>
      <p:pic>
        <p:nvPicPr>
          <p:cNvPr id="8" name="Image 7" descr="Une image contenant habits, Visage humain, personne, jeune enfant&#10;&#10;Description générée automatiquement">
            <a:extLst>
              <a:ext uri="{FF2B5EF4-FFF2-40B4-BE49-F238E27FC236}">
                <a16:creationId xmlns:a16="http://schemas.microsoft.com/office/drawing/2014/main" id="{C36837AB-58E4-0E55-A828-789A7B6D5340}"/>
              </a:ext>
            </a:extLst>
          </p:cNvPr>
          <p:cNvPicPr>
            <a:picLocks noChangeAspect="1"/>
          </p:cNvPicPr>
          <p:nvPr/>
        </p:nvPicPr>
        <p:blipFill>
          <a:blip r:embed="rId4"/>
          <a:stretch>
            <a:fillRect/>
          </a:stretch>
        </p:blipFill>
        <p:spPr>
          <a:xfrm>
            <a:off x="7043285" y="2772728"/>
            <a:ext cx="1051560" cy="1486376"/>
          </a:xfrm>
          <a:prstGeom prst="rect">
            <a:avLst/>
          </a:prstGeom>
        </p:spPr>
      </p:pic>
      <p:sp>
        <p:nvSpPr>
          <p:cNvPr id="10" name="ZoneTexte 9">
            <a:extLst>
              <a:ext uri="{FF2B5EF4-FFF2-40B4-BE49-F238E27FC236}">
                <a16:creationId xmlns:a16="http://schemas.microsoft.com/office/drawing/2014/main" id="{84A75A23-2873-04BE-07E0-6E346998A42E}"/>
              </a:ext>
            </a:extLst>
          </p:cNvPr>
          <p:cNvSpPr txBox="1"/>
          <p:nvPr/>
        </p:nvSpPr>
        <p:spPr>
          <a:xfrm>
            <a:off x="7302659" y="4390335"/>
            <a:ext cx="1289050" cy="553998"/>
          </a:xfrm>
          <a:prstGeom prst="rect">
            <a:avLst/>
          </a:prstGeom>
          <a:noFill/>
        </p:spPr>
        <p:txBody>
          <a:bodyPr wrap="square">
            <a:spAutoFit/>
          </a:bodyPr>
          <a:lstStyle/>
          <a:p>
            <a:pPr algn="ctr">
              <a:buNone/>
            </a:pPr>
            <a:r>
              <a:rPr lang="fr-FR" sz="750" kern="100" dirty="0">
                <a:latin typeface="Times New Roman" panose="02020603050405020304" pitchFamily="18" charset="0"/>
                <a:ea typeface="Aptos" panose="020B0004020202020204" pitchFamily="34" charset="0"/>
                <a:cs typeface="Times New Roman" panose="02020603050405020304" pitchFamily="18" charset="0"/>
              </a:rPr>
              <a:t>Monique et Yves Netter</a:t>
            </a:r>
          </a:p>
          <a:p>
            <a:pPr algn="r"/>
            <a:r>
              <a:rPr lang="fr-FR" sz="750" kern="100" dirty="0">
                <a:latin typeface="Times New Roman" panose="02020603050405020304" pitchFamily="18" charset="0"/>
                <a:ea typeface="Aptos" panose="020B0004020202020204" pitchFamily="34" charset="0"/>
                <a:cs typeface="Times New Roman" panose="02020603050405020304" pitchFamily="18" charset="0"/>
              </a:rPr>
              <a:t>MXII_12153, Mémorial de la Shoah/Coll. Yveline Ferment-Martin.</a:t>
            </a:r>
          </a:p>
        </p:txBody>
      </p:sp>
    </p:spTree>
    <p:extLst>
      <p:ext uri="{BB962C8B-B14F-4D97-AF65-F5344CB8AC3E}">
        <p14:creationId xmlns:p14="http://schemas.microsoft.com/office/powerpoint/2010/main" val="3686877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28">
            <a:extLst>
              <a:ext uri="{FF2B5EF4-FFF2-40B4-BE49-F238E27FC236}">
                <a16:creationId xmlns:a16="http://schemas.microsoft.com/office/drawing/2014/main" id="{E4AFDEB5-23A3-A0DE-728C-0BD749F943E3}"/>
              </a:ext>
            </a:extLst>
          </p:cNvPr>
          <p:cNvSpPr txBox="1"/>
          <p:nvPr/>
        </p:nvSpPr>
        <p:spPr>
          <a:xfrm>
            <a:off x="228601" y="1143001"/>
            <a:ext cx="2279648" cy="1670049"/>
          </a:xfrm>
          <a:prstGeom prst="rect">
            <a:avLst/>
          </a:prstGeom>
          <a:solidFill>
            <a:schemeClr val="lt1"/>
          </a:solidFill>
          <a:ln w="6350">
            <a:solidFill>
              <a:prstClr val="black"/>
            </a:solid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fr-FR" sz="1500" b="1" u="sng" kern="100" dirty="0">
                <a:solidFill>
                  <a:srgbClr val="0070C0"/>
                </a:solidFill>
                <a:ea typeface="Aptos" panose="020B0004020202020204" pitchFamily="34" charset="0"/>
                <a:cs typeface="Times New Roman" panose="02020603050405020304" pitchFamily="18" charset="0"/>
              </a:rPr>
              <a:t>Bilan</a:t>
            </a:r>
            <a:r>
              <a:rPr lang="fr-FR" sz="1500" b="1" kern="100" dirty="0">
                <a:solidFill>
                  <a:srgbClr val="0070C0"/>
                </a:solidFill>
                <a:ea typeface="Aptos" panose="020B0004020202020204" pitchFamily="34" charset="0"/>
                <a:cs typeface="Times New Roman" panose="02020603050405020304" pitchFamily="18" charset="0"/>
              </a:rPr>
              <a:t> : le projet a permis de comprendre ce qu’a été la Shoah en France à travers les parcours des enfants juifs nés à Valenciennes.</a:t>
            </a:r>
          </a:p>
        </p:txBody>
      </p:sp>
      <p:pic>
        <p:nvPicPr>
          <p:cNvPr id="8" name="Image 7">
            <a:extLst>
              <a:ext uri="{FF2B5EF4-FFF2-40B4-BE49-F238E27FC236}">
                <a16:creationId xmlns:a16="http://schemas.microsoft.com/office/drawing/2014/main" id="{C8A03906-22BF-C985-064E-97FDC9443A21}"/>
              </a:ext>
            </a:extLst>
          </p:cNvPr>
          <p:cNvPicPr>
            <a:picLocks noChangeAspect="1"/>
          </p:cNvPicPr>
          <p:nvPr/>
        </p:nvPicPr>
        <p:blipFill>
          <a:blip r:embed="rId2"/>
          <a:stretch>
            <a:fillRect/>
          </a:stretch>
        </p:blipFill>
        <p:spPr>
          <a:xfrm>
            <a:off x="3016042" y="1143001"/>
            <a:ext cx="4801016" cy="4458086"/>
          </a:xfrm>
          <a:prstGeom prst="rect">
            <a:avLst/>
          </a:prstGeom>
        </p:spPr>
      </p:pic>
    </p:spTree>
    <p:extLst>
      <p:ext uri="{BB962C8B-B14F-4D97-AF65-F5344CB8AC3E}">
        <p14:creationId xmlns:p14="http://schemas.microsoft.com/office/powerpoint/2010/main" val="1732932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E0EDB1-A0D3-9954-EF71-4D644B36937E}"/>
              </a:ext>
            </a:extLst>
          </p:cNvPr>
          <p:cNvSpPr>
            <a:spLocks noGrp="1"/>
          </p:cNvSpPr>
          <p:nvPr>
            <p:ph type="title"/>
          </p:nvPr>
        </p:nvSpPr>
        <p:spPr/>
        <p:txBody>
          <a:bodyPr/>
          <a:lstStyle/>
          <a:p>
            <a:r>
              <a:rPr lang="fr-FR" b="1" dirty="0">
                <a:solidFill>
                  <a:srgbClr val="0070C0"/>
                </a:solidFill>
              </a:rPr>
              <a:t>La dernière étape: la restitution publique</a:t>
            </a:r>
          </a:p>
        </p:txBody>
      </p:sp>
      <p:sp>
        <p:nvSpPr>
          <p:cNvPr id="3" name="ZoneTexte 2">
            <a:extLst>
              <a:ext uri="{FF2B5EF4-FFF2-40B4-BE49-F238E27FC236}">
                <a16:creationId xmlns:a16="http://schemas.microsoft.com/office/drawing/2014/main" id="{68241962-E95C-6A9E-2DC4-B2B40BC4F279}"/>
              </a:ext>
            </a:extLst>
          </p:cNvPr>
          <p:cNvSpPr txBox="1"/>
          <p:nvPr/>
        </p:nvSpPr>
        <p:spPr>
          <a:xfrm>
            <a:off x="584200" y="2355850"/>
            <a:ext cx="2609850" cy="2862322"/>
          </a:xfrm>
          <a:prstGeom prst="rect">
            <a:avLst/>
          </a:prstGeom>
          <a:noFill/>
        </p:spPr>
        <p:txBody>
          <a:bodyPr wrap="square" rtlCol="0">
            <a:spAutoFit/>
          </a:bodyPr>
          <a:lstStyle/>
          <a:p>
            <a:pPr algn="ctr"/>
            <a:r>
              <a:rPr lang="fr-FR" b="1" dirty="0">
                <a:solidFill>
                  <a:srgbClr val="0070C0"/>
                </a:solidFill>
              </a:rPr>
              <a:t>Expliquer l’histoire</a:t>
            </a:r>
          </a:p>
          <a:p>
            <a:pPr algn="ctr"/>
            <a:endParaRPr lang="fr-FR" b="1" dirty="0">
              <a:solidFill>
                <a:srgbClr val="0070C0"/>
              </a:solidFill>
            </a:endParaRPr>
          </a:p>
          <a:p>
            <a:r>
              <a:rPr lang="fr-FR" dirty="0"/>
              <a:t>Les élèves ont présenté leur exposition au public dans un premier temps puis animé des visites guidées auprès de plusieurs classes du lycée (secondes, premières et terminales)</a:t>
            </a:r>
          </a:p>
        </p:txBody>
      </p:sp>
      <p:sp>
        <p:nvSpPr>
          <p:cNvPr id="4" name="ZoneTexte 3">
            <a:extLst>
              <a:ext uri="{FF2B5EF4-FFF2-40B4-BE49-F238E27FC236}">
                <a16:creationId xmlns:a16="http://schemas.microsoft.com/office/drawing/2014/main" id="{CB8AFE4E-E5C6-748B-332E-DF03065A29C7}"/>
              </a:ext>
            </a:extLst>
          </p:cNvPr>
          <p:cNvSpPr txBox="1"/>
          <p:nvPr/>
        </p:nvSpPr>
        <p:spPr>
          <a:xfrm>
            <a:off x="4832350" y="2286380"/>
            <a:ext cx="2609850" cy="1754326"/>
          </a:xfrm>
          <a:prstGeom prst="rect">
            <a:avLst/>
          </a:prstGeom>
          <a:noFill/>
        </p:spPr>
        <p:txBody>
          <a:bodyPr wrap="square" rtlCol="0">
            <a:spAutoFit/>
          </a:bodyPr>
          <a:lstStyle/>
          <a:p>
            <a:pPr algn="ctr"/>
            <a:r>
              <a:rPr lang="fr-FR" b="1" dirty="0">
                <a:solidFill>
                  <a:srgbClr val="0070C0"/>
                </a:solidFill>
              </a:rPr>
              <a:t>Transmettre la mémoire</a:t>
            </a:r>
          </a:p>
          <a:p>
            <a:endParaRPr lang="fr-FR" dirty="0"/>
          </a:p>
          <a:p>
            <a:r>
              <a:rPr lang="fr-FR" dirty="0"/>
              <a:t>Les élèves ont écrit et déclamé un slam dont les paroles ont été distribuées aux visiteurs,</a:t>
            </a:r>
          </a:p>
        </p:txBody>
      </p:sp>
    </p:spTree>
    <p:extLst>
      <p:ext uri="{BB962C8B-B14F-4D97-AF65-F5344CB8AC3E}">
        <p14:creationId xmlns:p14="http://schemas.microsoft.com/office/powerpoint/2010/main" val="3294516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AD508E7-DFB0-5E94-94CE-29A5D092E722}"/>
              </a:ext>
            </a:extLst>
          </p:cNvPr>
          <p:cNvPicPr>
            <a:picLocks noChangeAspect="1"/>
          </p:cNvPicPr>
          <p:nvPr/>
        </p:nvPicPr>
        <p:blipFill>
          <a:blip r:embed="rId2"/>
          <a:stretch>
            <a:fillRect/>
          </a:stretch>
        </p:blipFill>
        <p:spPr>
          <a:xfrm>
            <a:off x="0" y="161204"/>
            <a:ext cx="9144000" cy="6535592"/>
          </a:xfrm>
          <a:prstGeom prst="rect">
            <a:avLst/>
          </a:prstGeom>
        </p:spPr>
      </p:pic>
    </p:spTree>
    <p:extLst>
      <p:ext uri="{BB962C8B-B14F-4D97-AF65-F5344CB8AC3E}">
        <p14:creationId xmlns:p14="http://schemas.microsoft.com/office/powerpoint/2010/main" val="132063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F78C0C-5941-CA05-0B11-81E4BDD49795}"/>
              </a:ext>
            </a:extLst>
          </p:cNvPr>
          <p:cNvSpPr>
            <a:spLocks noGrp="1"/>
          </p:cNvSpPr>
          <p:nvPr>
            <p:ph type="title"/>
          </p:nvPr>
        </p:nvSpPr>
        <p:spPr/>
        <p:txBody>
          <a:bodyPr/>
          <a:lstStyle/>
          <a:p>
            <a:r>
              <a:rPr lang="fr-FR" dirty="0">
                <a:solidFill>
                  <a:srgbClr val="0070C0"/>
                </a:solidFill>
              </a:rPr>
              <a:t>Le projet</a:t>
            </a:r>
          </a:p>
        </p:txBody>
      </p:sp>
      <p:sp>
        <p:nvSpPr>
          <p:cNvPr id="3" name="Espace réservé du contenu 2">
            <a:extLst>
              <a:ext uri="{FF2B5EF4-FFF2-40B4-BE49-F238E27FC236}">
                <a16:creationId xmlns:a16="http://schemas.microsoft.com/office/drawing/2014/main" id="{379AEEC1-E329-B85E-CC1E-A829D4027963}"/>
              </a:ext>
            </a:extLst>
          </p:cNvPr>
          <p:cNvSpPr>
            <a:spLocks noGrp="1"/>
          </p:cNvSpPr>
          <p:nvPr>
            <p:ph idx="1"/>
          </p:nvPr>
        </p:nvSpPr>
        <p:spPr/>
        <p:txBody>
          <a:bodyPr/>
          <a:lstStyle/>
          <a:p>
            <a:pPr algn="just">
              <a:buNone/>
            </a:pPr>
            <a:r>
              <a:rPr lang="fr-FR" sz="1350" kern="100" dirty="0">
                <a:latin typeface="Times New Roman" panose="02020603050405020304" pitchFamily="18" charset="0"/>
                <a:ea typeface="Aptos" panose="020B0004020202020204" pitchFamily="34" charset="0"/>
                <a:cs typeface="Times New Roman" panose="02020603050405020304" pitchFamily="18" charset="0"/>
              </a:rPr>
              <a:t>Nous avons choisi de travailler sur les enfants juifs de Valenciennes dans la Shoah. Nous avons voulu retracer leurs parcours, montrer comment ils ont vécu, comment ils ont été arrêtés, déportés et assassinés uniquement pour ce qu'ils étaient, c'est-à-dire des Juifs pour le régime nazi.</a:t>
            </a:r>
          </a:p>
          <a:p>
            <a:pPr algn="just">
              <a:buNone/>
            </a:pPr>
            <a:r>
              <a:rPr lang="fr-FR" sz="1350" kern="100" dirty="0">
                <a:latin typeface="Times New Roman" panose="02020603050405020304" pitchFamily="18" charset="0"/>
                <a:ea typeface="Aptos" panose="020B0004020202020204" pitchFamily="34" charset="0"/>
                <a:cs typeface="Times New Roman" panose="02020603050405020304" pitchFamily="18" charset="0"/>
              </a:rPr>
              <a:t>Nos recherches se concrétisent dans une grande exposition en deux parties : la première retrace le parcours des enfants raflés en 1942 à Valenciennes et la seconde ceux des enfants qui avaient quitté la ville mais ont été raflés ailleurs en France et assassinés eux aussi.</a:t>
            </a:r>
          </a:p>
          <a:p>
            <a:pPr algn="just">
              <a:buNone/>
            </a:pPr>
            <a:r>
              <a:rPr lang="fr-FR" sz="1350" kern="100" dirty="0">
                <a:latin typeface="Times New Roman" panose="02020603050405020304" pitchFamily="18" charset="0"/>
                <a:ea typeface="Aptos" panose="020B0004020202020204" pitchFamily="34" charset="0"/>
                <a:cs typeface="Times New Roman" panose="02020603050405020304" pitchFamily="18" charset="0"/>
              </a:rPr>
              <a:t>Notre objectif est de permettre de comprendre </a:t>
            </a:r>
            <a:r>
              <a:rPr lang="fr-FR" sz="1350" b="1" kern="100" dirty="0">
                <a:latin typeface="Times New Roman" panose="02020603050405020304" pitchFamily="18" charset="0"/>
                <a:ea typeface="Aptos" panose="020B0004020202020204" pitchFamily="34" charset="0"/>
                <a:cs typeface="Times New Roman" panose="02020603050405020304" pitchFamily="18" charset="0"/>
              </a:rPr>
              <a:t>la réalité du processus d'extermination des juifs</a:t>
            </a:r>
            <a:r>
              <a:rPr lang="fr-FR" sz="1350" kern="100" dirty="0">
                <a:latin typeface="Times New Roman" panose="02020603050405020304" pitchFamily="18" charset="0"/>
                <a:ea typeface="Aptos" panose="020B0004020202020204" pitchFamily="34" charset="0"/>
                <a:cs typeface="Times New Roman" panose="02020603050405020304" pitchFamily="18" charset="0"/>
              </a:rPr>
              <a:t> à travers les itinéraires personnels de ces enfants, à la fois dans le Nord mais aussi partout en France.</a:t>
            </a:r>
          </a:p>
          <a:p>
            <a:pPr algn="just">
              <a:buNone/>
            </a:pPr>
            <a:r>
              <a:rPr lang="fr-FR" sz="1350" kern="100" dirty="0">
                <a:latin typeface="Times New Roman" panose="02020603050405020304" pitchFamily="18" charset="0"/>
                <a:ea typeface="Aptos" panose="020B0004020202020204" pitchFamily="34" charset="0"/>
                <a:cs typeface="Times New Roman" panose="02020603050405020304" pitchFamily="18" charset="0"/>
              </a:rPr>
              <a:t>Cette exposition centrée sur les enfants circulera dans les collèges et lycées du Valenciennois afin de sensibiliser le plus grand nombre de jeunes à l’histoire de la Shoah.</a:t>
            </a:r>
          </a:p>
          <a:p>
            <a:pPr algn="just"/>
            <a:endParaRPr lang="fr-FR" sz="1350" kern="100" dirty="0">
              <a:latin typeface="Times New Roman" panose="02020603050405020304" pitchFamily="18" charset="0"/>
              <a:ea typeface="Aptos" panose="020B000402020202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07111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CE61B9-CF9A-112A-0992-D24F314505F6}"/>
              </a:ext>
            </a:extLst>
          </p:cNvPr>
          <p:cNvSpPr>
            <a:spLocks noGrp="1"/>
          </p:cNvSpPr>
          <p:nvPr>
            <p:ph type="title"/>
          </p:nvPr>
        </p:nvSpPr>
        <p:spPr/>
        <p:txBody>
          <a:bodyPr/>
          <a:lstStyle/>
          <a:p>
            <a:r>
              <a:rPr lang="fr-FR" dirty="0">
                <a:solidFill>
                  <a:srgbClr val="0070C0"/>
                </a:solidFill>
              </a:rPr>
              <a:t>1) La préparation du déplacement</a:t>
            </a:r>
          </a:p>
        </p:txBody>
      </p:sp>
      <p:sp>
        <p:nvSpPr>
          <p:cNvPr id="9" name="Espace réservé du contenu 3">
            <a:extLst>
              <a:ext uri="{FF2B5EF4-FFF2-40B4-BE49-F238E27FC236}">
                <a16:creationId xmlns:a16="http://schemas.microsoft.com/office/drawing/2014/main" id="{C63B0D2A-585D-8634-75AF-23E6E7D844BA}"/>
              </a:ext>
            </a:extLst>
          </p:cNvPr>
          <p:cNvSpPr txBox="1">
            <a:spLocks/>
          </p:cNvSpPr>
          <p:nvPr/>
        </p:nvSpPr>
        <p:spPr>
          <a:xfrm>
            <a:off x="539605" y="2282303"/>
            <a:ext cx="3868340" cy="237298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a:t>Travail sur les archives pour identifier qui sont les enfants juifs nés à Valenciennes, où ils ont été arrêtés, comment ils ont été déportés.</a:t>
            </a:r>
          </a:p>
          <a:p>
            <a:endParaRPr lang="fr-FR" sz="2100" dirty="0"/>
          </a:p>
          <a:p>
            <a:r>
              <a:rPr lang="fr-FR" sz="2100" dirty="0"/>
              <a:t>Que chercher à Auschwitz en lien avec ces enfants?</a:t>
            </a:r>
            <a:endParaRPr lang="en-GB" sz="2100" dirty="0"/>
          </a:p>
        </p:txBody>
      </p:sp>
      <p:pic>
        <p:nvPicPr>
          <p:cNvPr id="10" name="Image 9">
            <a:extLst>
              <a:ext uri="{FF2B5EF4-FFF2-40B4-BE49-F238E27FC236}">
                <a16:creationId xmlns:a16="http://schemas.microsoft.com/office/drawing/2014/main" id="{3C19B9DD-B3EC-474A-13D1-933C395301FE}"/>
              </a:ext>
            </a:extLst>
          </p:cNvPr>
          <p:cNvPicPr>
            <a:picLocks noChangeAspect="1"/>
          </p:cNvPicPr>
          <p:nvPr/>
        </p:nvPicPr>
        <p:blipFill>
          <a:blip r:embed="rId2"/>
          <a:stretch>
            <a:fillRect/>
          </a:stretch>
        </p:blipFill>
        <p:spPr>
          <a:xfrm>
            <a:off x="5189287" y="2494350"/>
            <a:ext cx="2453066" cy="1681880"/>
          </a:xfrm>
          <a:prstGeom prst="rect">
            <a:avLst/>
          </a:prstGeom>
        </p:spPr>
      </p:pic>
    </p:spTree>
    <p:extLst>
      <p:ext uri="{BB962C8B-B14F-4D97-AF65-F5344CB8AC3E}">
        <p14:creationId xmlns:p14="http://schemas.microsoft.com/office/powerpoint/2010/main" val="2142501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11E8115-1C65-C861-C6C8-A3677C73C378}"/>
              </a:ext>
            </a:extLst>
          </p:cNvPr>
          <p:cNvSpPr>
            <a:spLocks noGrp="1"/>
          </p:cNvSpPr>
          <p:nvPr>
            <p:ph idx="1"/>
          </p:nvPr>
        </p:nvSpPr>
        <p:spPr>
          <a:xfrm>
            <a:off x="469901" y="1331119"/>
            <a:ext cx="7886700" cy="1053941"/>
          </a:xfrm>
        </p:spPr>
        <p:txBody>
          <a:bodyPr>
            <a:normAutofit fontScale="85000" lnSpcReduction="20000"/>
          </a:bodyPr>
          <a:lstStyle/>
          <a:p>
            <a:r>
              <a:rPr lang="fr-FR" dirty="0"/>
              <a:t>Lectures de témoignages et travaux d’historiens</a:t>
            </a:r>
          </a:p>
          <a:p>
            <a:r>
              <a:rPr lang="fr-FR" dirty="0"/>
              <a:t>Mise à jour des connaissances sur la situation des Juifs dans le Nord et sur la Shoah</a:t>
            </a:r>
          </a:p>
        </p:txBody>
      </p:sp>
      <p:pic>
        <p:nvPicPr>
          <p:cNvPr id="9" name="Image 8">
            <a:extLst>
              <a:ext uri="{FF2B5EF4-FFF2-40B4-BE49-F238E27FC236}">
                <a16:creationId xmlns:a16="http://schemas.microsoft.com/office/drawing/2014/main" id="{6322C2E7-619A-DDB5-F139-F35AA72D3044}"/>
              </a:ext>
            </a:extLst>
          </p:cNvPr>
          <p:cNvPicPr>
            <a:picLocks noChangeAspect="1"/>
          </p:cNvPicPr>
          <p:nvPr/>
        </p:nvPicPr>
        <p:blipFill>
          <a:blip r:embed="rId2"/>
          <a:stretch>
            <a:fillRect/>
          </a:stretch>
        </p:blipFill>
        <p:spPr>
          <a:xfrm>
            <a:off x="4840199" y="2624660"/>
            <a:ext cx="2074725" cy="3143522"/>
          </a:xfrm>
          <a:prstGeom prst="rect">
            <a:avLst/>
          </a:prstGeom>
        </p:spPr>
      </p:pic>
      <p:pic>
        <p:nvPicPr>
          <p:cNvPr id="11" name="Image 10">
            <a:extLst>
              <a:ext uri="{FF2B5EF4-FFF2-40B4-BE49-F238E27FC236}">
                <a16:creationId xmlns:a16="http://schemas.microsoft.com/office/drawing/2014/main" id="{1D95518E-039A-8A72-52EF-B194D1E1CB98}"/>
              </a:ext>
            </a:extLst>
          </p:cNvPr>
          <p:cNvPicPr>
            <a:picLocks noChangeAspect="1"/>
          </p:cNvPicPr>
          <p:nvPr/>
        </p:nvPicPr>
        <p:blipFill>
          <a:blip r:embed="rId3"/>
          <a:stretch>
            <a:fillRect/>
          </a:stretch>
        </p:blipFill>
        <p:spPr>
          <a:xfrm>
            <a:off x="922782" y="2385060"/>
            <a:ext cx="1811812" cy="2783447"/>
          </a:xfrm>
          <a:prstGeom prst="rect">
            <a:avLst/>
          </a:prstGeom>
        </p:spPr>
      </p:pic>
    </p:spTree>
    <p:extLst>
      <p:ext uri="{BB962C8B-B14F-4D97-AF65-F5344CB8AC3E}">
        <p14:creationId xmlns:p14="http://schemas.microsoft.com/office/powerpoint/2010/main" val="3640957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CB156E-7FB0-E1CD-EDA5-916B040756AE}"/>
              </a:ext>
            </a:extLst>
          </p:cNvPr>
          <p:cNvSpPr>
            <a:spLocks noGrp="1"/>
          </p:cNvSpPr>
          <p:nvPr>
            <p:ph type="title"/>
          </p:nvPr>
        </p:nvSpPr>
        <p:spPr/>
        <p:txBody>
          <a:bodyPr/>
          <a:lstStyle/>
          <a:p>
            <a:r>
              <a:rPr lang="fr-FR" dirty="0">
                <a:solidFill>
                  <a:srgbClr val="0070C0"/>
                </a:solidFill>
              </a:rPr>
              <a:t>2) Le déplacement</a:t>
            </a:r>
          </a:p>
        </p:txBody>
      </p:sp>
      <p:sp>
        <p:nvSpPr>
          <p:cNvPr id="3" name="Espace réservé du contenu 2">
            <a:extLst>
              <a:ext uri="{FF2B5EF4-FFF2-40B4-BE49-F238E27FC236}">
                <a16:creationId xmlns:a16="http://schemas.microsoft.com/office/drawing/2014/main" id="{7DFE6829-DDE3-8C37-5B71-670D408A11D9}"/>
              </a:ext>
            </a:extLst>
          </p:cNvPr>
          <p:cNvSpPr>
            <a:spLocks noGrp="1"/>
          </p:cNvSpPr>
          <p:nvPr>
            <p:ph idx="1"/>
          </p:nvPr>
        </p:nvSpPr>
        <p:spPr/>
        <p:txBody>
          <a:bodyPr/>
          <a:lstStyle/>
          <a:p>
            <a:pPr marL="0" indent="0">
              <a:buNone/>
            </a:pPr>
            <a:r>
              <a:rPr lang="fr-FR" dirty="0"/>
              <a:t>Sur les traces de la vie juive à Cracovie</a:t>
            </a:r>
          </a:p>
        </p:txBody>
      </p:sp>
      <p:pic>
        <p:nvPicPr>
          <p:cNvPr id="1026" name="Picture 2">
            <a:extLst>
              <a:ext uri="{FF2B5EF4-FFF2-40B4-BE49-F238E27FC236}">
                <a16:creationId xmlns:a16="http://schemas.microsoft.com/office/drawing/2014/main" id="{9CE69AEF-8791-9409-B10B-F80F0D748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440" y="2459989"/>
            <a:ext cx="2888933" cy="385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1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CB156E-7FB0-E1CD-EDA5-916B040756AE}"/>
              </a:ext>
            </a:extLst>
          </p:cNvPr>
          <p:cNvSpPr>
            <a:spLocks noGrp="1"/>
          </p:cNvSpPr>
          <p:nvPr>
            <p:ph type="title"/>
          </p:nvPr>
        </p:nvSpPr>
        <p:spPr/>
        <p:txBody>
          <a:bodyPr/>
          <a:lstStyle/>
          <a:p>
            <a:r>
              <a:rPr lang="fr-FR" dirty="0">
                <a:solidFill>
                  <a:srgbClr val="00B0F0"/>
                </a:solidFill>
              </a:rPr>
              <a:t>2) Le déplacement</a:t>
            </a:r>
          </a:p>
        </p:txBody>
      </p:sp>
      <p:sp>
        <p:nvSpPr>
          <p:cNvPr id="3" name="Espace réservé du contenu 2">
            <a:extLst>
              <a:ext uri="{FF2B5EF4-FFF2-40B4-BE49-F238E27FC236}">
                <a16:creationId xmlns:a16="http://schemas.microsoft.com/office/drawing/2014/main" id="{7DFE6829-DDE3-8C37-5B71-670D408A11D9}"/>
              </a:ext>
            </a:extLst>
          </p:cNvPr>
          <p:cNvSpPr>
            <a:spLocks noGrp="1"/>
          </p:cNvSpPr>
          <p:nvPr>
            <p:ph idx="1"/>
          </p:nvPr>
        </p:nvSpPr>
        <p:spPr>
          <a:xfrm>
            <a:off x="628650" y="1921669"/>
            <a:ext cx="7886700" cy="596741"/>
          </a:xfrm>
        </p:spPr>
        <p:txBody>
          <a:bodyPr>
            <a:normAutofit fontScale="77500" lnSpcReduction="20000"/>
          </a:bodyPr>
          <a:lstStyle/>
          <a:p>
            <a:pPr marL="0" indent="0">
              <a:buNone/>
            </a:pPr>
            <a:r>
              <a:rPr lang="fr-FR" dirty="0"/>
              <a:t>Sur les traces des enfants juifs de Valenciennes assassinés à Auschwitz</a:t>
            </a:r>
          </a:p>
        </p:txBody>
      </p:sp>
      <p:pic>
        <p:nvPicPr>
          <p:cNvPr id="2050" name="Picture 2">
            <a:extLst>
              <a:ext uri="{FF2B5EF4-FFF2-40B4-BE49-F238E27FC236}">
                <a16:creationId xmlns:a16="http://schemas.microsoft.com/office/drawing/2014/main" id="{FC233DC7-89A2-349E-A2E2-65EE431ED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09748">
            <a:off x="200482" y="2745926"/>
            <a:ext cx="1563920" cy="20852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7DF4A19-134E-4D46-0212-82C704CD8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780" y="3053557"/>
            <a:ext cx="2005013" cy="26733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4F698AA-F2D1-B649-4DC5-1B8F429F2D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22402"/>
            <a:ext cx="2719150" cy="20397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A62AFC12-6581-4E6B-6423-37787FAAD1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62342">
            <a:off x="7521894" y="4067816"/>
            <a:ext cx="1341455" cy="178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183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CB156E-7FB0-E1CD-EDA5-916B040756AE}"/>
              </a:ext>
            </a:extLst>
          </p:cNvPr>
          <p:cNvSpPr>
            <a:spLocks noGrp="1"/>
          </p:cNvSpPr>
          <p:nvPr>
            <p:ph type="title"/>
          </p:nvPr>
        </p:nvSpPr>
        <p:spPr/>
        <p:txBody>
          <a:bodyPr/>
          <a:lstStyle/>
          <a:p>
            <a:r>
              <a:rPr lang="fr-FR" dirty="0">
                <a:solidFill>
                  <a:srgbClr val="0070C0"/>
                </a:solidFill>
              </a:rPr>
              <a:t>3) Après le déplacement</a:t>
            </a:r>
          </a:p>
        </p:txBody>
      </p:sp>
      <p:sp>
        <p:nvSpPr>
          <p:cNvPr id="3" name="Espace réservé du contenu 2">
            <a:extLst>
              <a:ext uri="{FF2B5EF4-FFF2-40B4-BE49-F238E27FC236}">
                <a16:creationId xmlns:a16="http://schemas.microsoft.com/office/drawing/2014/main" id="{7DFE6829-DDE3-8C37-5B71-670D408A11D9}"/>
              </a:ext>
            </a:extLst>
          </p:cNvPr>
          <p:cNvSpPr>
            <a:spLocks noGrp="1"/>
          </p:cNvSpPr>
          <p:nvPr>
            <p:ph idx="1"/>
          </p:nvPr>
        </p:nvSpPr>
        <p:spPr>
          <a:xfrm>
            <a:off x="565573" y="1690689"/>
            <a:ext cx="7886700" cy="806978"/>
          </a:xfrm>
        </p:spPr>
        <p:txBody>
          <a:bodyPr>
            <a:normAutofit fontScale="62500" lnSpcReduction="20000"/>
          </a:bodyPr>
          <a:lstStyle/>
          <a:p>
            <a:pPr marL="0" indent="0">
              <a:buNone/>
            </a:pPr>
            <a:r>
              <a:rPr lang="fr-FR" dirty="0"/>
              <a:t>Confronter les archives et les connaissances aux observations sur site</a:t>
            </a:r>
          </a:p>
          <a:p>
            <a:pPr marL="0" indent="0">
              <a:buNone/>
            </a:pPr>
            <a:r>
              <a:rPr lang="fr-FR" dirty="0"/>
              <a:t>Prendre contact avec des associations mémorielles dans la Sarthe et en Dordogne pour qu’elles nous transmettent des documents d’archive, </a:t>
            </a:r>
          </a:p>
        </p:txBody>
      </p:sp>
      <p:pic>
        <p:nvPicPr>
          <p:cNvPr id="4" name="Image 3">
            <a:extLst>
              <a:ext uri="{FF2B5EF4-FFF2-40B4-BE49-F238E27FC236}">
                <a16:creationId xmlns:a16="http://schemas.microsoft.com/office/drawing/2014/main" id="{8DF52FEF-1D2F-6723-99FA-AFDE91D013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851" y="3119146"/>
            <a:ext cx="3307619" cy="2482375"/>
          </a:xfrm>
          <a:prstGeom prst="rect">
            <a:avLst/>
          </a:prstGeom>
          <a:noFill/>
          <a:ln>
            <a:noFill/>
          </a:ln>
        </p:spPr>
      </p:pic>
    </p:spTree>
    <p:extLst>
      <p:ext uri="{BB962C8B-B14F-4D97-AF65-F5344CB8AC3E}">
        <p14:creationId xmlns:p14="http://schemas.microsoft.com/office/powerpoint/2010/main" val="1342166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B80CBC-D1E2-2107-86FF-D50B1B515CC2}"/>
              </a:ext>
            </a:extLst>
          </p:cNvPr>
          <p:cNvSpPr>
            <a:spLocks noGrp="1"/>
          </p:cNvSpPr>
          <p:nvPr>
            <p:ph type="title"/>
          </p:nvPr>
        </p:nvSpPr>
        <p:spPr/>
        <p:txBody>
          <a:bodyPr>
            <a:normAutofit fontScale="90000"/>
          </a:bodyPr>
          <a:lstStyle/>
          <a:p>
            <a:r>
              <a:rPr lang="fr-FR" dirty="0"/>
              <a:t>La visite du Mémorial de Drancy pour travailler sur les archives et suivre les traces des enfants sur lesquels nous travaillons.</a:t>
            </a:r>
          </a:p>
        </p:txBody>
      </p:sp>
      <p:pic>
        <p:nvPicPr>
          <p:cNvPr id="4" name="Image 3" descr="Une image contenant habits, personne, intérieur, Apprentissage&#10;&#10;Le contenu généré par l’IA peut être incorrect.">
            <a:extLst>
              <a:ext uri="{FF2B5EF4-FFF2-40B4-BE49-F238E27FC236}">
                <a16:creationId xmlns:a16="http://schemas.microsoft.com/office/drawing/2014/main" id="{EB3074B2-84E3-AAFB-ECF2-5C3432BEA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2693670"/>
            <a:ext cx="3535680" cy="2651760"/>
          </a:xfrm>
          <a:prstGeom prst="rect">
            <a:avLst/>
          </a:prstGeom>
        </p:spPr>
      </p:pic>
      <p:pic>
        <p:nvPicPr>
          <p:cNvPr id="6" name="Image 5" descr="Une image contenant plein air, arbre, ciel, herbe&#10;&#10;Le contenu généré par l’IA peut être incorrect.">
            <a:extLst>
              <a:ext uri="{FF2B5EF4-FFF2-40B4-BE49-F238E27FC236}">
                <a16:creationId xmlns:a16="http://schemas.microsoft.com/office/drawing/2014/main" id="{A0DE25D4-F822-600D-FD5E-52799FB91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9670" y="2546985"/>
            <a:ext cx="3535680" cy="2651760"/>
          </a:xfrm>
          <a:prstGeom prst="rect">
            <a:avLst/>
          </a:prstGeom>
        </p:spPr>
      </p:pic>
    </p:spTree>
    <p:extLst>
      <p:ext uri="{BB962C8B-B14F-4D97-AF65-F5344CB8AC3E}">
        <p14:creationId xmlns:p14="http://schemas.microsoft.com/office/powerpoint/2010/main" val="182442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EA3B62-6F59-1410-FBFF-8CE8A32AD392}"/>
              </a:ext>
            </a:extLst>
          </p:cNvPr>
          <p:cNvSpPr>
            <a:spLocks noGrp="1"/>
          </p:cNvSpPr>
          <p:nvPr>
            <p:ph type="title"/>
          </p:nvPr>
        </p:nvSpPr>
        <p:spPr/>
        <p:txBody>
          <a:bodyPr/>
          <a:lstStyle/>
          <a:p>
            <a:r>
              <a:rPr lang="fr-FR" dirty="0"/>
              <a:t>La rencontre de témoins</a:t>
            </a:r>
          </a:p>
        </p:txBody>
      </p:sp>
      <p:pic>
        <p:nvPicPr>
          <p:cNvPr id="4" name="Image 3" descr="Une image contenant intérieur, personne, mur, Immeuble de bureaux&#10;&#10;Le contenu généré par l’IA peut être incorrect.">
            <a:extLst>
              <a:ext uri="{FF2B5EF4-FFF2-40B4-BE49-F238E27FC236}">
                <a16:creationId xmlns:a16="http://schemas.microsoft.com/office/drawing/2014/main" id="{9664DF6A-5855-7984-51FC-1E9372DE9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125266"/>
            <a:ext cx="4038600" cy="3028950"/>
          </a:xfrm>
          <a:prstGeom prst="rect">
            <a:avLst/>
          </a:prstGeom>
        </p:spPr>
      </p:pic>
      <p:sp>
        <p:nvSpPr>
          <p:cNvPr id="5" name="ZoneTexte 4">
            <a:extLst>
              <a:ext uri="{FF2B5EF4-FFF2-40B4-BE49-F238E27FC236}">
                <a16:creationId xmlns:a16="http://schemas.microsoft.com/office/drawing/2014/main" id="{2CC1516B-2737-938B-F7B2-249EC3BDD206}"/>
              </a:ext>
            </a:extLst>
          </p:cNvPr>
          <p:cNvSpPr txBox="1"/>
          <p:nvPr/>
        </p:nvSpPr>
        <p:spPr>
          <a:xfrm>
            <a:off x="5265420" y="2571751"/>
            <a:ext cx="3249930" cy="715581"/>
          </a:xfrm>
          <a:prstGeom prst="rect">
            <a:avLst/>
          </a:prstGeom>
          <a:noFill/>
        </p:spPr>
        <p:txBody>
          <a:bodyPr wrap="square" rtlCol="0">
            <a:spAutoFit/>
          </a:bodyPr>
          <a:lstStyle/>
          <a:p>
            <a:r>
              <a:rPr lang="fr-FR" sz="1350" dirty="0"/>
              <a:t>Rencontre avec Jacques </a:t>
            </a:r>
            <a:r>
              <a:rPr lang="fr-FR" sz="1350" dirty="0" err="1"/>
              <a:t>Lewkowitz</a:t>
            </a:r>
            <a:r>
              <a:rPr lang="fr-FR" sz="1350" dirty="0"/>
              <a:t>, enfant juif de Valenciennes caché pendant la guerre.</a:t>
            </a:r>
          </a:p>
        </p:txBody>
      </p:sp>
    </p:spTree>
    <p:extLst>
      <p:ext uri="{BB962C8B-B14F-4D97-AF65-F5344CB8AC3E}">
        <p14:creationId xmlns:p14="http://schemas.microsoft.com/office/powerpoint/2010/main" val="3139913531"/>
      </p:ext>
    </p:extLst>
  </p:cSld>
  <p:clrMapOvr>
    <a:masterClrMapping/>
  </p:clrMapOvr>
</p:sld>
</file>

<file path=ppt/theme/theme1.xml><?xml version="1.0" encoding="utf-8"?>
<a:theme xmlns:a="http://schemas.openxmlformats.org/drawingml/2006/main" name="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44</TotalTime>
  <Words>499</Words>
  <Application>Microsoft Office PowerPoint</Application>
  <PresentationFormat>Affichage à l'écran (4:3)</PresentationFormat>
  <Paragraphs>38</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Amasis MT Pro Black</vt:lpstr>
      <vt:lpstr>Aptos</vt:lpstr>
      <vt:lpstr>Arial</vt:lpstr>
      <vt:lpstr>Calibri</vt:lpstr>
      <vt:lpstr>Calibri Light</vt:lpstr>
      <vt:lpstr>Times New Roman</vt:lpstr>
      <vt:lpstr>Thème Office 2013 – 2022</vt:lpstr>
      <vt:lpstr>Les enfants juifs de Valenciennes dans la Shoah.     </vt:lpstr>
      <vt:lpstr>Le projet</vt:lpstr>
      <vt:lpstr>1) La préparation du déplacement</vt:lpstr>
      <vt:lpstr>Présentation PowerPoint</vt:lpstr>
      <vt:lpstr>2) Le déplacement</vt:lpstr>
      <vt:lpstr>2) Le déplacement</vt:lpstr>
      <vt:lpstr>3) Après le déplacement</vt:lpstr>
      <vt:lpstr>La visite du Mémorial de Drancy pour travailler sur les archives et suivre les traces des enfants sur lesquels nous travaillons.</vt:lpstr>
      <vt:lpstr>La rencontre de témoins</vt:lpstr>
      <vt:lpstr>3) Après le déplacement</vt:lpstr>
      <vt:lpstr>Présentation PowerPoint</vt:lpstr>
      <vt:lpstr>La dernière étape: la restitution publique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 projet</dc:title>
  <dc:creator>Stéphane Henry</dc:creator>
  <cp:lastModifiedBy>Hélène LAMACZ</cp:lastModifiedBy>
  <cp:revision>10</cp:revision>
  <dcterms:created xsi:type="dcterms:W3CDTF">2023-02-03T07:14:48Z</dcterms:created>
  <dcterms:modified xsi:type="dcterms:W3CDTF">2025-06-04T16:35:04Z</dcterms:modified>
</cp:coreProperties>
</file>