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1" r:id="rId7"/>
    <p:sldId id="265" r:id="rId8"/>
    <p:sldId id="266" r:id="rId9"/>
    <p:sldId id="268" r:id="rId10"/>
    <p:sldId id="26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AD3AF45-98A3-4786-903F-1B793FD4D376}"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410535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D3AF45-98A3-4786-903F-1B793FD4D376}"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282808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D3AF45-98A3-4786-903F-1B793FD4D376}"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420633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D3AF45-98A3-4786-903F-1B793FD4D376}"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26181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AD3AF45-98A3-4786-903F-1B793FD4D376}"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207726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AD3AF45-98A3-4786-903F-1B793FD4D376}" type="datetimeFigureOut">
              <a:rPr lang="fr-FR" smtClean="0"/>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399987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AD3AF45-98A3-4786-903F-1B793FD4D376}" type="datetimeFigureOut">
              <a:rPr lang="fr-FR" smtClean="0"/>
              <a:t>16/05/2022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258781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AD3AF45-98A3-4786-903F-1B793FD4D376}" type="datetimeFigureOut">
              <a:rPr lang="fr-FR" smtClean="0"/>
              <a:t>16/05/2022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334370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D3AF45-98A3-4786-903F-1B793FD4D376}" type="datetimeFigureOut">
              <a:rPr lang="fr-FR" smtClean="0"/>
              <a:t>16/05/2022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3494549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AD3AF45-98A3-4786-903F-1B793FD4D376}" type="datetimeFigureOut">
              <a:rPr lang="fr-FR" smtClean="0"/>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44182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AD3AF45-98A3-4786-903F-1B793FD4D376}" type="datetimeFigureOut">
              <a:rPr lang="fr-FR" smtClean="0"/>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8EE962-5D8C-4B21-BF3B-6A19A9E1C635}" type="slidenum">
              <a:rPr lang="fr-FR" smtClean="0"/>
              <a:t>‹N°›</a:t>
            </a:fld>
            <a:endParaRPr lang="fr-FR"/>
          </a:p>
        </p:txBody>
      </p:sp>
    </p:spTree>
    <p:extLst>
      <p:ext uri="{BB962C8B-B14F-4D97-AF65-F5344CB8AC3E}">
        <p14:creationId xmlns:p14="http://schemas.microsoft.com/office/powerpoint/2010/main" val="1236883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3AF45-98A3-4786-903F-1B793FD4D376}" type="datetimeFigureOut">
              <a:rPr lang="fr-FR" smtClean="0"/>
              <a:t>16/05/2022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EE962-5D8C-4B21-BF3B-6A19A9E1C635}" type="slidenum">
              <a:rPr lang="fr-FR" smtClean="0"/>
              <a:t>‹N°›</a:t>
            </a:fld>
            <a:endParaRPr lang="fr-FR"/>
          </a:p>
        </p:txBody>
      </p:sp>
    </p:spTree>
    <p:extLst>
      <p:ext uri="{BB962C8B-B14F-4D97-AF65-F5344CB8AC3E}">
        <p14:creationId xmlns:p14="http://schemas.microsoft.com/office/powerpoint/2010/main" val="2376024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hilosophie.discipline.ac-lille.fr/baccalaureat/santor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hilosophie.discipline.ac-lille.fr/baccalaureat/sujets-humanites-litterature-philosoph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8403" y="945912"/>
            <a:ext cx="8637073" cy="4189506"/>
          </a:xfrm>
        </p:spPr>
        <p:txBody>
          <a:bodyPr>
            <a:normAutofit/>
          </a:bodyPr>
          <a:lstStyle/>
          <a:p>
            <a:r>
              <a:rPr lang="fr-FR" sz="2800" dirty="0" smtClean="0"/>
              <a:t>Harmonisation – 17 mai 2022</a:t>
            </a:r>
            <a:r>
              <a:rPr lang="fr-FR" sz="1600" dirty="0" smtClean="0"/>
              <a:t/>
            </a:r>
            <a:br>
              <a:rPr lang="fr-FR" sz="1600" dirty="0" smtClean="0"/>
            </a:br>
            <a:r>
              <a:rPr lang="fr-FR" sz="1600" dirty="0" smtClean="0"/>
              <a:t/>
            </a:r>
            <a:br>
              <a:rPr lang="fr-FR" sz="1600" dirty="0" smtClean="0"/>
            </a:br>
            <a:r>
              <a:rPr lang="fr-FR" sz="1600" b="1" dirty="0" smtClean="0"/>
              <a:t>épreuve de l’enseignement de spécialité</a:t>
            </a:r>
            <a:br>
              <a:rPr lang="fr-FR" sz="1600" b="1" dirty="0" smtClean="0"/>
            </a:br>
            <a:r>
              <a:rPr lang="fr-FR" sz="1600" b="1" dirty="0" smtClean="0"/>
              <a:t>« humanités, littérature et philosophie » de la classe de terminale </a:t>
            </a:r>
            <a:r>
              <a:rPr lang="fr-FR" sz="1600" dirty="0" smtClean="0"/>
              <a:t/>
            </a:r>
            <a:br>
              <a:rPr lang="fr-FR" sz="1600" dirty="0" smtClean="0"/>
            </a:br>
            <a:r>
              <a:rPr lang="fr-FR" sz="1600" dirty="0" smtClean="0"/>
              <a:t/>
            </a:r>
            <a:br>
              <a:rPr lang="fr-FR" sz="1600" dirty="0" smtClean="0"/>
            </a:br>
            <a:r>
              <a:rPr lang="fr-FR" sz="2400" b="1" dirty="0" smtClean="0"/>
              <a:t>ELEMENTS PRATIQUES ET SUPPORTS TECHNIQUES</a:t>
            </a:r>
            <a:br>
              <a:rPr lang="fr-FR" sz="2400" b="1" dirty="0" smtClean="0"/>
            </a:br>
            <a:r>
              <a:rPr lang="fr-FR" sz="2400" dirty="0"/>
              <a:t/>
            </a:r>
            <a:br>
              <a:rPr lang="fr-FR" sz="2400" dirty="0"/>
            </a:br>
            <a:r>
              <a:rPr lang="fr-FR" sz="1800" dirty="0" smtClean="0"/>
              <a:t>Inspecteurs référents : </a:t>
            </a:r>
            <a:br>
              <a:rPr lang="fr-FR" sz="1800" dirty="0" smtClean="0"/>
            </a:br>
            <a:r>
              <a:rPr lang="fr-FR" sz="1800" dirty="0" smtClean="0"/>
              <a:t>Bérengère Clément, </a:t>
            </a:r>
            <a:r>
              <a:rPr lang="fr-FR" sz="1800" dirty="0"/>
              <a:t>lettres </a:t>
            </a:r>
            <a:r>
              <a:rPr lang="fr-FR" sz="1800" dirty="0" smtClean="0"/>
              <a:t>(berengere.clement@ac-lille.fr)</a:t>
            </a:r>
            <a:r>
              <a:rPr lang="fr-FR" sz="1800" dirty="0" smtClean="0"/>
              <a:t/>
            </a:r>
            <a:br>
              <a:rPr lang="fr-FR" sz="1800" dirty="0" smtClean="0"/>
            </a:br>
            <a:r>
              <a:rPr lang="fr-FR" sz="1800" dirty="0" smtClean="0"/>
              <a:t>Bertrand Denis, </a:t>
            </a:r>
            <a:r>
              <a:rPr lang="fr-FR" sz="1800" dirty="0" smtClean="0"/>
              <a:t>philosophie (bertrand-cf.denis@ac-lille.fr)</a:t>
            </a:r>
            <a:r>
              <a:rPr lang="fr-FR" sz="2400" dirty="0" smtClean="0"/>
              <a:t/>
            </a:r>
            <a:br>
              <a:rPr lang="fr-FR" sz="2400" dirty="0" smtClean="0"/>
            </a:br>
            <a:endParaRPr lang="fr-FR" sz="2400" dirty="0"/>
          </a:p>
        </p:txBody>
      </p:sp>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1365719" y="1055350"/>
            <a:ext cx="946150" cy="939800"/>
          </a:xfrm>
          <a:prstGeom prst="rect">
            <a:avLst/>
          </a:prstGeom>
        </p:spPr>
      </p:pic>
    </p:spTree>
    <p:extLst>
      <p:ext uri="{BB962C8B-B14F-4D97-AF65-F5344CB8AC3E}">
        <p14:creationId xmlns:p14="http://schemas.microsoft.com/office/powerpoint/2010/main" val="147601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CAS à signaler</a:t>
            </a:r>
            <a:r>
              <a:rPr lang="fr-FR" sz="3600" dirty="0"/>
              <a:t> : </a:t>
            </a:r>
          </a:p>
        </p:txBody>
      </p:sp>
      <p:sp>
        <p:nvSpPr>
          <p:cNvPr id="3" name="Espace réservé du contenu 2"/>
          <p:cNvSpPr>
            <a:spLocks noGrp="1"/>
          </p:cNvSpPr>
          <p:nvPr>
            <p:ph idx="1"/>
          </p:nvPr>
        </p:nvSpPr>
        <p:spPr/>
        <p:txBody>
          <a:bodyPr>
            <a:normAutofit fontScale="92500"/>
          </a:bodyPr>
          <a:lstStyle/>
          <a:p>
            <a:r>
              <a:rPr lang="fr-FR" dirty="0" smtClean="0"/>
              <a:t>En </a:t>
            </a:r>
            <a:r>
              <a:rPr lang="fr-FR" dirty="0"/>
              <a:t>cas d’absence d’une des deux questions : demande de retraitement pour vérification auprès du centre </a:t>
            </a:r>
            <a:r>
              <a:rPr lang="fr-FR" dirty="0" smtClean="0"/>
              <a:t>d’examen. 0/10 pour la question manquante après vérification.</a:t>
            </a:r>
          </a:p>
          <a:p>
            <a:r>
              <a:rPr lang="fr-FR" dirty="0"/>
              <a:t>En cas de mélange de deux </a:t>
            </a:r>
            <a:r>
              <a:rPr lang="fr-FR" dirty="0" smtClean="0"/>
              <a:t>sujets</a:t>
            </a:r>
            <a:r>
              <a:rPr lang="fr-FR" dirty="0"/>
              <a:t> : </a:t>
            </a:r>
            <a:endParaRPr lang="fr-FR" dirty="0" smtClean="0"/>
          </a:p>
          <a:p>
            <a:pPr lvl="1"/>
            <a:r>
              <a:rPr lang="fr-FR" dirty="0" smtClean="0"/>
              <a:t>Si deux </a:t>
            </a:r>
            <a:r>
              <a:rPr lang="fr-FR" dirty="0"/>
              <a:t>questions </a:t>
            </a:r>
            <a:r>
              <a:rPr lang="fr-FR" dirty="0" smtClean="0"/>
              <a:t>traitées dans </a:t>
            </a:r>
            <a:r>
              <a:rPr lang="fr-FR" dirty="0"/>
              <a:t>une même </a:t>
            </a:r>
            <a:r>
              <a:rPr lang="fr-FR" dirty="0" smtClean="0"/>
              <a:t>discipline, </a:t>
            </a:r>
            <a:r>
              <a:rPr lang="fr-FR" dirty="0"/>
              <a:t>le correcteur concerné ne corrige que la partie qu’il estime la plus réussie, </a:t>
            </a:r>
            <a:r>
              <a:rPr lang="fr-FR" dirty="0" smtClean="0"/>
              <a:t>l’autre correcteur indique pour sa partie la note de 0/10, puisqu’aucun sujet n’est traité dans sa discipline.</a:t>
            </a:r>
          </a:p>
          <a:p>
            <a:pPr lvl="1"/>
            <a:r>
              <a:rPr lang="fr-FR" dirty="0" smtClean="0"/>
              <a:t>Si une question traitée dans chaque discipline mais pour le même exercice </a:t>
            </a:r>
            <a:r>
              <a:rPr lang="fr-FR" dirty="0"/>
              <a:t>(deux </a:t>
            </a:r>
            <a:r>
              <a:rPr lang="fr-FR" dirty="0" smtClean="0"/>
              <a:t>essais ou deux interprétations), chaque </a:t>
            </a:r>
            <a:r>
              <a:rPr lang="fr-FR" dirty="0"/>
              <a:t>correcteur corrige la </a:t>
            </a:r>
            <a:r>
              <a:rPr lang="fr-FR" dirty="0" smtClean="0"/>
              <a:t>partie </a:t>
            </a:r>
            <a:r>
              <a:rPr lang="fr-FR" dirty="0"/>
              <a:t>correspondant à sa </a:t>
            </a:r>
            <a:r>
              <a:rPr lang="fr-FR" dirty="0" smtClean="0"/>
              <a:t>discipline</a:t>
            </a:r>
            <a:r>
              <a:rPr lang="fr-FR" dirty="0"/>
              <a:t> </a:t>
            </a:r>
            <a:r>
              <a:rPr lang="fr-FR" dirty="0" smtClean="0"/>
              <a:t>et attribue une note sur 10. </a:t>
            </a:r>
            <a:r>
              <a:rPr lang="fr-FR" dirty="0"/>
              <a:t> </a:t>
            </a:r>
            <a:endParaRPr lang="fr-FR" dirty="0" smtClean="0"/>
          </a:p>
          <a:p>
            <a:pPr lvl="1"/>
            <a:r>
              <a:rPr lang="fr-FR" dirty="0"/>
              <a:t>Une commission statuera sur ce dernier type de cas. </a:t>
            </a:r>
            <a:r>
              <a:rPr lang="fr-FR" b="1" dirty="0" smtClean="0"/>
              <a:t>Faire impérativement remonter </a:t>
            </a:r>
            <a:r>
              <a:rPr lang="fr-FR" b="1" dirty="0"/>
              <a:t>ces </a:t>
            </a:r>
            <a:r>
              <a:rPr lang="fr-FR" b="1" dirty="0" smtClean="0"/>
              <a:t>cas directement </a:t>
            </a:r>
            <a:r>
              <a:rPr lang="fr-FR" b="1" dirty="0"/>
              <a:t>aux </a:t>
            </a:r>
            <a:r>
              <a:rPr lang="fr-FR" b="1" dirty="0" smtClean="0"/>
              <a:t>IA-IPR.</a:t>
            </a:r>
          </a:p>
          <a:p>
            <a:endParaRPr lang="fr-FR" dirty="0"/>
          </a:p>
          <a:p>
            <a:endParaRPr lang="fr-FR" dirty="0" smtClean="0"/>
          </a:p>
          <a:p>
            <a:endParaRPr lang="fr-FR" dirty="0"/>
          </a:p>
        </p:txBody>
      </p:sp>
    </p:spTree>
    <p:extLst>
      <p:ext uri="{BB962C8B-B14F-4D97-AF65-F5344CB8AC3E}">
        <p14:creationId xmlns:p14="http://schemas.microsoft.com/office/powerpoint/2010/main" val="222794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900" dirty="0" smtClean="0"/>
              <a:t>OUTILS</a:t>
            </a:r>
            <a:r>
              <a:rPr lang="fr-FR" sz="2400" dirty="0" smtClean="0"/>
              <a:t> </a:t>
            </a:r>
            <a:br>
              <a:rPr lang="fr-FR" sz="2400" dirty="0" smtClean="0"/>
            </a:br>
            <a:r>
              <a:rPr lang="fr-FR" sz="2400" dirty="0"/>
              <a:t> </a:t>
            </a:r>
            <a:r>
              <a:rPr lang="fr-FR" sz="2400" dirty="0" smtClean="0"/>
              <a:t>Tutoriels explicitant certaines fonctionnalités de l’application Santorin disponibles sur une page dédiée du site académique de philosophie : onglet Baccalauréat&gt;Santorin</a:t>
            </a:r>
            <a:br>
              <a:rPr lang="fr-FR" sz="2400" dirty="0" smtClean="0"/>
            </a:br>
            <a:endParaRPr lang="fr-FR" sz="2400" dirty="0"/>
          </a:p>
        </p:txBody>
      </p:sp>
      <p:sp>
        <p:nvSpPr>
          <p:cNvPr id="3" name="Espace réservé du contenu 2"/>
          <p:cNvSpPr>
            <a:spLocks noGrp="1"/>
          </p:cNvSpPr>
          <p:nvPr>
            <p:ph idx="1"/>
          </p:nvPr>
        </p:nvSpPr>
        <p:spPr/>
        <p:txBody>
          <a:bodyPr>
            <a:normAutofit fontScale="85000" lnSpcReduction="20000"/>
          </a:bodyPr>
          <a:lstStyle/>
          <a:p>
            <a:r>
              <a:rPr lang="fr-FR" u="sng" dirty="0" smtClean="0">
                <a:hlinkClick r:id="rId2"/>
              </a:rPr>
              <a:t>http</a:t>
            </a:r>
            <a:r>
              <a:rPr lang="fr-FR" u="sng" dirty="0">
                <a:hlinkClick r:id="rId2"/>
              </a:rPr>
              <a:t>://philosophie.discipline.ac-lille.fr/baccalaureat/santorin</a:t>
            </a:r>
            <a:endParaRPr lang="fr-FR" dirty="0"/>
          </a:p>
          <a:p>
            <a:endParaRPr lang="fr-FR" dirty="0"/>
          </a:p>
          <a:p>
            <a:r>
              <a:rPr lang="fr-FR" dirty="0" smtClean="0"/>
              <a:t>Actuellement disponibles (mises à jours en cours) :</a:t>
            </a:r>
          </a:p>
          <a:p>
            <a:r>
              <a:rPr lang="fr-FR" dirty="0" smtClean="0"/>
              <a:t>Accès </a:t>
            </a:r>
            <a:r>
              <a:rPr lang="fr-FR" dirty="0"/>
              <a:t>à Santorin (IMAG’IN) par </a:t>
            </a:r>
            <a:r>
              <a:rPr lang="fr-FR" dirty="0" err="1"/>
              <a:t>Eduline</a:t>
            </a:r>
            <a:endParaRPr lang="fr-FR" dirty="0"/>
          </a:p>
          <a:p>
            <a:r>
              <a:rPr lang="fr-FR" dirty="0"/>
              <a:t>Ouvrir le(s) lot(s) de copies</a:t>
            </a:r>
          </a:p>
          <a:p>
            <a:r>
              <a:rPr lang="fr-FR" dirty="0"/>
              <a:t>Pour remettre en ordre les pages d’une copie</a:t>
            </a:r>
          </a:p>
          <a:p>
            <a:r>
              <a:rPr lang="fr-FR" dirty="0"/>
              <a:t>Pour déposer une demande de retraitement</a:t>
            </a:r>
          </a:p>
          <a:p>
            <a:r>
              <a:rPr lang="fr-FR" dirty="0"/>
              <a:t>Créer des classeurs pour trier les copies par sujets (en cours d’actualisation pour HLP)</a:t>
            </a:r>
          </a:p>
          <a:p>
            <a:r>
              <a:rPr lang="fr-FR" dirty="0"/>
              <a:t>Saisir les notes et appréciation (en cours d’actualisation pour HLP)</a:t>
            </a:r>
          </a:p>
          <a:p>
            <a:r>
              <a:rPr lang="fr-FR" dirty="0"/>
              <a:t>Accéder aux éléments statistiques de son lot pour le comparer à ceux de l’ensemble des </a:t>
            </a:r>
            <a:r>
              <a:rPr lang="fr-FR" dirty="0" smtClean="0"/>
              <a:t>correcteurs</a:t>
            </a:r>
          </a:p>
          <a:p>
            <a:endParaRPr lang="fr-FR" dirty="0"/>
          </a:p>
          <a:p>
            <a:endParaRPr lang="fr-FR" dirty="0"/>
          </a:p>
        </p:txBody>
      </p:sp>
    </p:spTree>
    <p:extLst>
      <p:ext uri="{BB962C8B-B14F-4D97-AF65-F5344CB8AC3E}">
        <p14:creationId xmlns:p14="http://schemas.microsoft.com/office/powerpoint/2010/main" val="137210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Chemin de connexion</a:t>
            </a:r>
            <a:br>
              <a:rPr lang="fr-FR" dirty="0"/>
            </a:br>
            <a:endParaRPr lang="fr-FR" dirty="0"/>
          </a:p>
        </p:txBody>
      </p:sp>
      <p:sp>
        <p:nvSpPr>
          <p:cNvPr id="3" name="Espace réservé du contenu 2"/>
          <p:cNvSpPr>
            <a:spLocks noGrp="1"/>
          </p:cNvSpPr>
          <p:nvPr>
            <p:ph idx="1"/>
          </p:nvPr>
        </p:nvSpPr>
        <p:spPr/>
        <p:txBody>
          <a:bodyPr/>
          <a:lstStyle/>
          <a:p>
            <a:r>
              <a:rPr lang="fr-FR" dirty="0" smtClean="0"/>
              <a:t>Par </a:t>
            </a:r>
            <a:r>
              <a:rPr lang="fr-FR" dirty="0" err="1" smtClean="0"/>
              <a:t>Eduline</a:t>
            </a:r>
            <a:r>
              <a:rPr lang="fr-FR" dirty="0" smtClean="0"/>
              <a:t>, avec identifiants académiques</a:t>
            </a:r>
          </a:p>
          <a:p>
            <a:r>
              <a:rPr lang="fr-FR" dirty="0" smtClean="0"/>
              <a:t>Ne pas chercher à se connecter directement via le site IMAG’IN (national et non académique)</a:t>
            </a:r>
          </a:p>
          <a:p>
            <a:r>
              <a:rPr lang="fr-FR" dirty="0" err="1" smtClean="0"/>
              <a:t>Eduline</a:t>
            </a:r>
            <a:r>
              <a:rPr lang="fr-FR" dirty="0" smtClean="0"/>
              <a:t>&gt;Examens et concours&gt;Gestion des intervenants et missions (IMAG’IN) : accès individuel</a:t>
            </a:r>
          </a:p>
          <a:p>
            <a:r>
              <a:rPr lang="fr-FR" dirty="0" smtClean="0"/>
              <a:t>IMAG’IN : portail </a:t>
            </a:r>
            <a:r>
              <a:rPr lang="fr-FR" dirty="0" smtClean="0"/>
              <a:t>correcteur (Cf</a:t>
            </a:r>
            <a:r>
              <a:rPr lang="fr-FR" dirty="0" smtClean="0"/>
              <a:t>. </a:t>
            </a:r>
            <a:r>
              <a:rPr lang="fr-FR" dirty="0" smtClean="0"/>
              <a:t>Tutoriel)</a:t>
            </a:r>
            <a:endParaRPr lang="fr-FR" dirty="0"/>
          </a:p>
        </p:txBody>
      </p:sp>
    </p:spTree>
    <p:extLst>
      <p:ext uri="{BB962C8B-B14F-4D97-AF65-F5344CB8AC3E}">
        <p14:creationId xmlns:p14="http://schemas.microsoft.com/office/powerpoint/2010/main" val="1524444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Ouverture des lots</a:t>
            </a:r>
          </a:p>
        </p:txBody>
      </p:sp>
      <p:sp>
        <p:nvSpPr>
          <p:cNvPr id="3" name="Espace réservé du contenu 2"/>
          <p:cNvSpPr>
            <a:spLocks noGrp="1"/>
          </p:cNvSpPr>
          <p:nvPr>
            <p:ph idx="1"/>
          </p:nvPr>
        </p:nvSpPr>
        <p:spPr/>
        <p:txBody>
          <a:bodyPr>
            <a:normAutofit fontScale="92500" lnSpcReduction="20000"/>
          </a:bodyPr>
          <a:lstStyle/>
          <a:p>
            <a:r>
              <a:rPr lang="fr-FR" b="1" dirty="0"/>
              <a:t>N</a:t>
            </a:r>
            <a:r>
              <a:rPr lang="fr-FR" b="1" dirty="0" smtClean="0"/>
              <a:t>écessité </a:t>
            </a:r>
            <a:r>
              <a:rPr lang="fr-FR" b="1" dirty="0"/>
              <a:t>d’ouvrir le </a:t>
            </a:r>
            <a:r>
              <a:rPr lang="fr-FR" b="1" dirty="0" smtClean="0"/>
              <a:t>lot </a:t>
            </a:r>
            <a:r>
              <a:rPr lang="fr-FR" b="1" dirty="0"/>
              <a:t>pour déclencher </a:t>
            </a:r>
            <a:r>
              <a:rPr lang="fr-FR" b="1" dirty="0" smtClean="0"/>
              <a:t>l’envoi </a:t>
            </a:r>
            <a:r>
              <a:rPr lang="fr-FR" b="1" dirty="0"/>
              <a:t>automatique de l’accusé de réception</a:t>
            </a:r>
            <a:r>
              <a:rPr lang="fr-FR" dirty="0"/>
              <a:t> </a:t>
            </a:r>
            <a:endParaRPr lang="fr-FR" dirty="0" smtClean="0"/>
          </a:p>
          <a:p>
            <a:r>
              <a:rPr lang="fr-FR" dirty="0"/>
              <a:t>P</a:t>
            </a:r>
            <a:r>
              <a:rPr lang="fr-FR" dirty="0" smtClean="0"/>
              <a:t>ossibilité </a:t>
            </a:r>
            <a:r>
              <a:rPr lang="fr-FR" dirty="0"/>
              <a:t>maintenue de télécharger </a:t>
            </a:r>
            <a:r>
              <a:rPr lang="fr-FR" dirty="0" smtClean="0"/>
              <a:t>en</a:t>
            </a:r>
            <a:r>
              <a:rPr lang="fr-FR" dirty="0" smtClean="0"/>
              <a:t> </a:t>
            </a:r>
            <a:r>
              <a:rPr lang="fr-FR" dirty="0"/>
              <a:t>PDF </a:t>
            </a:r>
            <a:r>
              <a:rPr lang="fr-FR" dirty="0" smtClean="0"/>
              <a:t>(version imprimable) le </a:t>
            </a:r>
            <a:r>
              <a:rPr lang="fr-FR" dirty="0"/>
              <a:t>lot pour éventuelle </a:t>
            </a:r>
            <a:r>
              <a:rPr lang="fr-FR" i="1" dirty="0" smtClean="0"/>
              <a:t>lecture et travail</a:t>
            </a:r>
            <a:r>
              <a:rPr lang="fr-FR" dirty="0" smtClean="0"/>
              <a:t> </a:t>
            </a:r>
            <a:r>
              <a:rPr lang="fr-FR" dirty="0"/>
              <a:t>hors ligne </a:t>
            </a:r>
            <a:r>
              <a:rPr lang="fr-FR" dirty="0" smtClean="0"/>
              <a:t>(saisie </a:t>
            </a:r>
            <a:r>
              <a:rPr lang="fr-FR" dirty="0" smtClean="0"/>
              <a:t>des notes et appréciations en ligne)</a:t>
            </a:r>
            <a:endParaRPr lang="fr-FR" dirty="0" smtClean="0"/>
          </a:p>
          <a:p>
            <a:r>
              <a:rPr lang="fr-FR" b="1" dirty="0"/>
              <a:t>V</a:t>
            </a:r>
            <a:r>
              <a:rPr lang="fr-FR" b="1" dirty="0" smtClean="0"/>
              <a:t>érification</a:t>
            </a:r>
            <a:r>
              <a:rPr lang="fr-FR" dirty="0" smtClean="0"/>
              <a:t> </a:t>
            </a:r>
            <a:r>
              <a:rPr lang="fr-FR" dirty="0"/>
              <a:t>des copies </a:t>
            </a:r>
            <a:r>
              <a:rPr lang="fr-FR" dirty="0" smtClean="0"/>
              <a:t>: intégrité des copies (anticiper les demandes de retraitement : cf. tutoriel)</a:t>
            </a:r>
          </a:p>
          <a:p>
            <a:r>
              <a:rPr lang="fr-FR" dirty="0" smtClean="0"/>
              <a:t>Ne pas demander de retraitement pour les copies en désordre (cf. tutoriel Remettre les pages dans l’ordre)</a:t>
            </a:r>
          </a:p>
          <a:p>
            <a:r>
              <a:rPr lang="fr-FR" dirty="0" smtClean="0"/>
              <a:t>Possibilité de trier les copies dès cette première revue en créant un </a:t>
            </a:r>
            <a:r>
              <a:rPr lang="fr-FR" b="1" dirty="0" smtClean="0"/>
              <a:t>classeur pour chacun des 4 sujets </a:t>
            </a:r>
            <a:r>
              <a:rPr lang="fr-FR" dirty="0" smtClean="0"/>
              <a:t>(nouvelle fonctionnalité, en plus des tags) </a:t>
            </a:r>
          </a:p>
          <a:p>
            <a:endParaRPr lang="fr-FR" dirty="0" smtClean="0"/>
          </a:p>
          <a:p>
            <a:endParaRPr lang="fr-FR" dirty="0"/>
          </a:p>
        </p:txBody>
      </p:sp>
    </p:spTree>
    <p:extLst>
      <p:ext uri="{BB962C8B-B14F-4D97-AF65-F5344CB8AC3E}">
        <p14:creationId xmlns:p14="http://schemas.microsoft.com/office/powerpoint/2010/main" val="98863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Ouverture des copies</a:t>
            </a:r>
            <a:endParaRPr lang="fr-FR" dirty="0"/>
          </a:p>
        </p:txBody>
      </p:sp>
      <p:sp>
        <p:nvSpPr>
          <p:cNvPr id="3" name="Espace réservé du contenu 2"/>
          <p:cNvSpPr>
            <a:spLocks noGrp="1"/>
          </p:cNvSpPr>
          <p:nvPr>
            <p:ph idx="1"/>
          </p:nvPr>
        </p:nvSpPr>
        <p:spPr/>
        <p:txBody>
          <a:bodyPr>
            <a:normAutofit fontScale="92500"/>
          </a:bodyPr>
          <a:lstStyle/>
          <a:p>
            <a:r>
              <a:rPr lang="fr-FR" dirty="0"/>
              <a:t>L’ouverture de la copie donne accès aux sujets et aux éléments de corrigés : ils sont également disponibles sur le site académique de philosophie : </a:t>
            </a:r>
            <a:r>
              <a:rPr lang="fr-FR" u="sng" dirty="0" smtClean="0">
                <a:hlinkClick r:id="rId2"/>
              </a:rPr>
              <a:t>http</a:t>
            </a:r>
            <a:r>
              <a:rPr lang="fr-FR" u="sng" dirty="0">
                <a:hlinkClick r:id="rId2"/>
              </a:rPr>
              <a:t>://</a:t>
            </a:r>
            <a:r>
              <a:rPr lang="fr-FR" u="sng" dirty="0" smtClean="0">
                <a:hlinkClick r:id="rId2"/>
              </a:rPr>
              <a:t>philosophie.discipline.ac-lille.fr/baccalaureat/sujets-humanites-litterature-philosophie</a:t>
            </a:r>
            <a:endParaRPr lang="fr-FR" u="sng" dirty="0" smtClean="0"/>
          </a:p>
          <a:p>
            <a:r>
              <a:rPr lang="fr-FR" dirty="0" smtClean="0"/>
              <a:t>Possibilité de classer les copies par critères à l’aide de « tags »</a:t>
            </a:r>
          </a:p>
          <a:p>
            <a:r>
              <a:rPr lang="fr-FR" dirty="0" smtClean="0"/>
              <a:t>Tags et classeurs permettent de corriger les copies dans l’ordre souhaité </a:t>
            </a:r>
          </a:p>
          <a:p>
            <a:r>
              <a:rPr lang="fr-FR" dirty="0" smtClean="0"/>
              <a:t>Possibilité d’annotations </a:t>
            </a:r>
            <a:r>
              <a:rPr lang="fr-FR" dirty="0" smtClean="0"/>
              <a:t>dans le corps des </a:t>
            </a:r>
            <a:r>
              <a:rPr lang="fr-FR" dirty="0" smtClean="0"/>
              <a:t>copies (palette, banque de favoris…), signes effaçables à tout moment jusqu’au verrouillage du lot</a:t>
            </a:r>
          </a:p>
          <a:p>
            <a:r>
              <a:rPr lang="fr-FR" dirty="0" smtClean="0"/>
              <a:t>PENSER A VALIDER notes, annotations éventuelles et appréciations avant d’ouvrir la copie suivante</a:t>
            </a:r>
            <a:endParaRPr lang="fr-FR" cap="small" dirty="0" smtClean="0"/>
          </a:p>
          <a:p>
            <a:pPr marL="0" indent="0">
              <a:buNone/>
            </a:pPr>
            <a:endParaRPr lang="fr-FR" dirty="0"/>
          </a:p>
        </p:txBody>
      </p:sp>
    </p:spTree>
    <p:extLst>
      <p:ext uri="{BB962C8B-B14F-4D97-AF65-F5344CB8AC3E}">
        <p14:creationId xmlns:p14="http://schemas.microsoft.com/office/powerpoint/2010/main" val="27317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Collaboration entre correcteurs</a:t>
            </a:r>
            <a:endParaRPr lang="fr-FR" dirty="0"/>
          </a:p>
        </p:txBody>
      </p:sp>
      <p:sp>
        <p:nvSpPr>
          <p:cNvPr id="3" name="Espace réservé du contenu 2"/>
          <p:cNvSpPr>
            <a:spLocks noGrp="1"/>
          </p:cNvSpPr>
          <p:nvPr>
            <p:ph idx="1"/>
          </p:nvPr>
        </p:nvSpPr>
        <p:spPr/>
        <p:txBody>
          <a:bodyPr>
            <a:normAutofit/>
          </a:bodyPr>
          <a:lstStyle/>
          <a:p>
            <a:r>
              <a:rPr lang="fr-FR" dirty="0"/>
              <a:t>L</a:t>
            </a:r>
            <a:r>
              <a:rPr lang="fr-FR" dirty="0" smtClean="0"/>
              <a:t>es </a:t>
            </a:r>
            <a:r>
              <a:rPr lang="fr-FR" dirty="0"/>
              <a:t>deux parties de la copie (interprétation et essai) </a:t>
            </a:r>
            <a:r>
              <a:rPr lang="fr-FR" dirty="0" smtClean="0"/>
              <a:t>sont </a:t>
            </a:r>
            <a:r>
              <a:rPr lang="fr-FR" dirty="0"/>
              <a:t>scannées ensemble </a:t>
            </a:r>
            <a:r>
              <a:rPr lang="fr-FR" dirty="0" smtClean="0"/>
              <a:t>et visibles pour </a:t>
            </a:r>
            <a:r>
              <a:rPr lang="fr-FR" dirty="0"/>
              <a:t>les deux correcteurs. Les deux correcteurs peuvent échanger sur un fil de discussion </a:t>
            </a:r>
            <a:r>
              <a:rPr lang="fr-FR" dirty="0" smtClean="0"/>
              <a:t>dédié.</a:t>
            </a:r>
          </a:p>
          <a:p>
            <a:r>
              <a:rPr lang="fr-FR" dirty="0"/>
              <a:t>Intérêt : détecter les cas d’erreurs de sujets ou d’impasses du </a:t>
            </a:r>
            <a:r>
              <a:rPr lang="fr-FR" dirty="0" smtClean="0"/>
              <a:t>candidat.</a:t>
            </a:r>
            <a:endParaRPr lang="fr-FR" dirty="0"/>
          </a:p>
          <a:p>
            <a:r>
              <a:rPr lang="fr-FR" dirty="0"/>
              <a:t>Pour autant, correction autonome, sans compensation d’une partie sur l’autre. Ni double correction ni obligation de lire la partie de l’autre correcteur.</a:t>
            </a:r>
          </a:p>
          <a:p>
            <a:r>
              <a:rPr lang="fr-FR" dirty="0" smtClean="0"/>
              <a:t>Les </a:t>
            </a:r>
            <a:r>
              <a:rPr lang="fr-FR" dirty="0"/>
              <a:t>deux </a:t>
            </a:r>
            <a:r>
              <a:rPr lang="fr-FR" dirty="0" smtClean="0"/>
              <a:t>correcteurs ne </a:t>
            </a:r>
            <a:r>
              <a:rPr lang="fr-FR" dirty="0"/>
              <a:t>peuvent y accéder en même temps : une icône indique si une copie du lot est en cours de </a:t>
            </a:r>
            <a:r>
              <a:rPr lang="fr-FR" dirty="0" smtClean="0"/>
              <a:t>lecture. </a:t>
            </a:r>
            <a:endParaRPr lang="fr-FR" dirty="0"/>
          </a:p>
          <a:p>
            <a:endParaRPr lang="fr-FR" dirty="0"/>
          </a:p>
          <a:p>
            <a:endParaRPr lang="fr-FR" dirty="0" smtClean="0"/>
          </a:p>
          <a:p>
            <a:pPr marL="0" indent="0">
              <a:buNone/>
            </a:pPr>
            <a:endParaRPr lang="fr-FR" dirty="0" smtClean="0"/>
          </a:p>
        </p:txBody>
      </p:sp>
    </p:spTree>
    <p:extLst>
      <p:ext uri="{BB962C8B-B14F-4D97-AF65-F5344CB8AC3E}">
        <p14:creationId xmlns:p14="http://schemas.microsoft.com/office/powerpoint/2010/main" val="373646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t>Notation </a:t>
            </a:r>
          </a:p>
        </p:txBody>
      </p:sp>
      <p:sp>
        <p:nvSpPr>
          <p:cNvPr id="3" name="Espace réservé du contenu 2"/>
          <p:cNvSpPr>
            <a:spLocks noGrp="1"/>
          </p:cNvSpPr>
          <p:nvPr>
            <p:ph idx="1"/>
          </p:nvPr>
        </p:nvSpPr>
        <p:spPr/>
        <p:txBody>
          <a:bodyPr>
            <a:normAutofit fontScale="92500"/>
          </a:bodyPr>
          <a:lstStyle/>
          <a:p>
            <a:r>
              <a:rPr lang="fr-FR" dirty="0" smtClean="0"/>
              <a:t>Ouvrir le pavé de notation (icône « calculatrice » en haut à droite)</a:t>
            </a:r>
          </a:p>
          <a:p>
            <a:r>
              <a:rPr lang="fr-FR" dirty="0" smtClean="0"/>
              <a:t>La note globale ou « appliquée » est indiquée sur 20 : case supérieure automatiquement remplie (inactive)</a:t>
            </a:r>
          </a:p>
          <a:p>
            <a:r>
              <a:rPr lang="fr-FR" dirty="0" smtClean="0"/>
              <a:t>Chaque correcteur note sur 10 : à saisir dans les cases </a:t>
            </a:r>
            <a:r>
              <a:rPr lang="fr-FR" i="1" dirty="0" smtClean="0"/>
              <a:t>inférieures</a:t>
            </a:r>
            <a:r>
              <a:rPr lang="fr-FR" dirty="0" smtClean="0"/>
              <a:t> correspondant à « partie 1 » (interprétation) et « partie 2 » (essai).</a:t>
            </a:r>
          </a:p>
          <a:p>
            <a:r>
              <a:rPr lang="fr-FR" b="1" dirty="0"/>
              <a:t>PENSER à VALIDER</a:t>
            </a:r>
            <a:r>
              <a:rPr lang="fr-FR" dirty="0"/>
              <a:t> chaque </a:t>
            </a:r>
            <a:r>
              <a:rPr lang="fr-FR" dirty="0" smtClean="0"/>
              <a:t>note avant </a:t>
            </a:r>
            <a:r>
              <a:rPr lang="fr-FR" dirty="0"/>
              <a:t>de passer à la copie </a:t>
            </a:r>
            <a:r>
              <a:rPr lang="fr-FR" dirty="0" smtClean="0"/>
              <a:t>suivante : révisable à tout moment jusqu’au verrouillage du lot.</a:t>
            </a:r>
            <a:endParaRPr lang="fr-FR" dirty="0"/>
          </a:p>
          <a:p>
            <a:r>
              <a:rPr lang="fr-FR" b="1" dirty="0"/>
              <a:t>VALIDER n’est pas VERROUILLER</a:t>
            </a:r>
            <a:r>
              <a:rPr lang="fr-FR" dirty="0"/>
              <a:t> : les deux correcteurs s’entendront sur le canal de discussion dédié au </a:t>
            </a:r>
            <a:r>
              <a:rPr lang="fr-FR" dirty="0" smtClean="0"/>
              <a:t>binôme sur le caractère définitif de leurs notes et appréciations </a:t>
            </a:r>
            <a:r>
              <a:rPr lang="fr-FR" dirty="0"/>
              <a:t>avant verrouillage final du </a:t>
            </a:r>
            <a:r>
              <a:rPr lang="fr-FR" dirty="0" smtClean="0"/>
              <a:t>lot</a:t>
            </a:r>
            <a:r>
              <a:rPr lang="fr-FR" dirty="0"/>
              <a:t> </a:t>
            </a:r>
            <a:r>
              <a:rPr lang="fr-FR" dirty="0" smtClean="0"/>
              <a:t>par l’un des deux.</a:t>
            </a:r>
            <a:endParaRPr lang="fr-FR" dirty="0" smtClean="0"/>
          </a:p>
          <a:p>
            <a:endParaRPr lang="fr-FR" dirty="0" smtClean="0"/>
          </a:p>
          <a:p>
            <a:endParaRPr lang="fr-FR" dirty="0"/>
          </a:p>
        </p:txBody>
      </p:sp>
    </p:spTree>
    <p:extLst>
      <p:ext uri="{BB962C8B-B14F-4D97-AF65-F5344CB8AC3E}">
        <p14:creationId xmlns:p14="http://schemas.microsoft.com/office/powerpoint/2010/main" val="312357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Appréciations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Seule l’appréciation globale dans le champ dédié sous le pavé de notation est requise de la part de chacun des deux correcteurs</a:t>
            </a:r>
          </a:p>
          <a:p>
            <a:r>
              <a:rPr lang="fr-FR" b="1" dirty="0" smtClean="0"/>
              <a:t>Les </a:t>
            </a:r>
            <a:r>
              <a:rPr lang="fr-FR" b="1" dirty="0"/>
              <a:t>deux correcteurs se partagent le champ dédié à l’appréciation globale, </a:t>
            </a:r>
            <a:r>
              <a:rPr lang="fr-FR" dirty="0"/>
              <a:t>sous le pavé </a:t>
            </a:r>
            <a:r>
              <a:rPr lang="fr-FR" dirty="0" smtClean="0"/>
              <a:t>de notation</a:t>
            </a:r>
            <a:r>
              <a:rPr lang="fr-FR" dirty="0"/>
              <a:t> : </a:t>
            </a:r>
            <a:r>
              <a:rPr lang="fr-FR" dirty="0" smtClean="0"/>
              <a:t>chaque </a:t>
            </a:r>
            <a:r>
              <a:rPr lang="fr-FR" dirty="0"/>
              <a:t>correcteur saisit son appréciation de façon </a:t>
            </a:r>
            <a:r>
              <a:rPr lang="fr-FR" b="1" dirty="0"/>
              <a:t>autonome</a:t>
            </a:r>
            <a:r>
              <a:rPr lang="fr-FR" dirty="0"/>
              <a:t> en la faisant précéder de l’indication : « question littéraire » ou « question philosophique </a:t>
            </a:r>
            <a:r>
              <a:rPr lang="fr-FR" dirty="0" smtClean="0"/>
              <a:t>».</a:t>
            </a:r>
          </a:p>
          <a:p>
            <a:r>
              <a:rPr lang="fr-FR" dirty="0" smtClean="0"/>
              <a:t>Pas d’appréciation commune ou synthétique, </a:t>
            </a:r>
            <a:r>
              <a:rPr lang="fr-FR" dirty="0"/>
              <a:t>mais une double appréciation. (Variété des profils de candidats</a:t>
            </a:r>
            <a:r>
              <a:rPr lang="fr-FR" dirty="0" smtClean="0"/>
              <a:t>)</a:t>
            </a:r>
          </a:p>
          <a:p>
            <a:r>
              <a:rPr lang="fr-FR" b="1" dirty="0" smtClean="0"/>
              <a:t>L’appréciation </a:t>
            </a:r>
            <a:r>
              <a:rPr lang="fr-FR" b="1" dirty="0"/>
              <a:t>globale de </a:t>
            </a:r>
            <a:r>
              <a:rPr lang="fr-FR" b="1" dirty="0" smtClean="0"/>
              <a:t>chaque </a:t>
            </a:r>
            <a:r>
              <a:rPr lang="fr-FR" b="1" dirty="0"/>
              <a:t>partie </a:t>
            </a:r>
            <a:r>
              <a:rPr lang="fr-FR" b="1" dirty="0" smtClean="0"/>
              <a:t>corrigée, dans le champ dédié, en lien explicite </a:t>
            </a:r>
            <a:r>
              <a:rPr lang="fr-FR" b="1" dirty="0"/>
              <a:t>avec la note </a:t>
            </a:r>
            <a:r>
              <a:rPr lang="fr-FR" b="1" dirty="0" smtClean="0"/>
              <a:t>attribuée, est la seule obligatoire</a:t>
            </a:r>
            <a:r>
              <a:rPr lang="fr-FR" dirty="0" smtClean="0"/>
              <a:t>. Les annotations dans le corps de la copie sont effaçables et facultatives. Il est recommandé de</a:t>
            </a:r>
            <a:r>
              <a:rPr lang="fr-FR" dirty="0"/>
              <a:t> </a:t>
            </a:r>
            <a:r>
              <a:rPr lang="fr-FR" dirty="0" smtClean="0"/>
              <a:t>les limiter au strict nécessaire.</a:t>
            </a:r>
            <a:endParaRPr lang="fr-FR" dirty="0"/>
          </a:p>
        </p:txBody>
      </p:sp>
    </p:spTree>
    <p:extLst>
      <p:ext uri="{BB962C8B-B14F-4D97-AF65-F5344CB8AC3E}">
        <p14:creationId xmlns:p14="http://schemas.microsoft.com/office/powerpoint/2010/main" val="304763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Eléments statistiques</a:t>
            </a:r>
            <a:endParaRPr lang="fr-FR" dirty="0"/>
          </a:p>
        </p:txBody>
      </p:sp>
      <p:sp>
        <p:nvSpPr>
          <p:cNvPr id="3" name="Espace réservé du contenu 2"/>
          <p:cNvSpPr>
            <a:spLocks noGrp="1"/>
          </p:cNvSpPr>
          <p:nvPr>
            <p:ph idx="1"/>
          </p:nvPr>
        </p:nvSpPr>
        <p:spPr/>
        <p:txBody>
          <a:bodyPr/>
          <a:lstStyle/>
          <a:p>
            <a:r>
              <a:rPr lang="fr-FR" dirty="0" smtClean="0"/>
              <a:t>Consulter les éléments statistiques permet de comparer les moyennes et écarts-types de son lot aux données de l’ensemble des lots. Cf. le tutoriel « accéder aux éléments statistiques »</a:t>
            </a:r>
          </a:p>
          <a:p>
            <a:pPr marL="0" indent="0">
              <a:buNone/>
            </a:pPr>
            <a:endParaRPr lang="fr-FR" dirty="0" smtClean="0"/>
          </a:p>
          <a:p>
            <a:r>
              <a:rPr lang="fr-FR" dirty="0" smtClean="0"/>
              <a:t>Des questions sur les copies dont l’évaluation fait difficulté ou estimées représentatives d’un seuil peuvent être posées via les adresses de messagerie académique selon les dispositions prises avec les correcteurs coordonnateurs en réunion d’entente</a:t>
            </a:r>
            <a:endParaRPr lang="fr-FR" dirty="0"/>
          </a:p>
        </p:txBody>
      </p:sp>
    </p:spTree>
    <p:extLst>
      <p:ext uri="{BB962C8B-B14F-4D97-AF65-F5344CB8AC3E}">
        <p14:creationId xmlns:p14="http://schemas.microsoft.com/office/powerpoint/2010/main" val="26171782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999</Words>
  <Application>Microsoft Office PowerPoint</Application>
  <PresentationFormat>Grand écran</PresentationFormat>
  <Paragraphs>57</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Harmonisation – 17 mai 2022  épreuve de l’enseignement de spécialité « humanités, littérature et philosophie » de la classe de terminale   ELEMENTS PRATIQUES ET SUPPORTS TECHNIQUES  Inspecteurs référents :  Bérengère Clément, lettres (berengere.clement@ac-lille.fr) Bertrand Denis, philosophie (bertrand-cf.denis@ac-lille.fr) </vt:lpstr>
      <vt:lpstr>OUTILS   Tutoriels explicitant certaines fonctionnalités de l’application Santorin disponibles sur une page dédiée du site académique de philosophie : onglet Baccalauréat&gt;Santorin </vt:lpstr>
      <vt:lpstr>Chemin de connexion </vt:lpstr>
      <vt:lpstr>Ouverture des lots</vt:lpstr>
      <vt:lpstr>Ouverture des copies</vt:lpstr>
      <vt:lpstr>Collaboration entre correcteurs</vt:lpstr>
      <vt:lpstr>Notation </vt:lpstr>
      <vt:lpstr>Appréciations</vt:lpstr>
      <vt:lpstr>Eléments statistiques</vt:lpstr>
      <vt:lpstr>CAS à signaler : </vt:lpstr>
    </vt:vector>
  </TitlesOfParts>
  <Company>Académie de Lille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Bertrand Denis</dc:creator>
  <cp:lastModifiedBy>Bertrand Denis</cp:lastModifiedBy>
  <cp:revision>18</cp:revision>
  <dcterms:created xsi:type="dcterms:W3CDTF">2022-05-15T23:25:09Z</dcterms:created>
  <dcterms:modified xsi:type="dcterms:W3CDTF">2022-05-16T14:09:15Z</dcterms:modified>
</cp:coreProperties>
</file>