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8" r:id="rId2"/>
    <p:sldId id="262" r:id="rId3"/>
    <p:sldId id="268" r:id="rId4"/>
    <p:sldId id="284" r:id="rId5"/>
    <p:sldId id="285" r:id="rId6"/>
    <p:sldId id="286" r:id="rId7"/>
    <p:sldId id="287" r:id="rId8"/>
    <p:sldId id="272" r:id="rId9"/>
    <p:sldId id="273" r:id="rId10"/>
    <p:sldId id="261" r:id="rId11"/>
    <p:sldId id="263" r:id="rId12"/>
    <p:sldId id="264" r:id="rId13"/>
    <p:sldId id="265" r:id="rId14"/>
    <p:sldId id="266" r:id="rId15"/>
    <p:sldId id="267" r:id="rId16"/>
    <p:sldId id="260" r:id="rId17"/>
    <p:sldId id="269" r:id="rId18"/>
    <p:sldId id="270" r:id="rId19"/>
    <p:sldId id="27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5" d="100"/>
          <a:sy n="75" d="100"/>
        </p:scale>
        <p:origin x="49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D41AE65E-11DB-4880-924B-A7861BBA1074}" type="datetimeFigureOut">
              <a:rPr lang="fr-FR" smtClean="0"/>
              <a:t>24/05/2023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C24D144-35C9-4928-AC5E-E846E6BA2601}"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0433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41AE65E-11DB-4880-924B-A7861BBA1074}" type="datetimeFigureOut">
              <a:rPr lang="fr-FR" smtClean="0"/>
              <a:t>24/05/2023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C24D144-35C9-4928-AC5E-E846E6BA2601}" type="slidenum">
              <a:rPr lang="fr-FR" smtClean="0"/>
              <a:t>‹N°›</a:t>
            </a:fld>
            <a:endParaRPr lang="fr-FR"/>
          </a:p>
        </p:txBody>
      </p:sp>
    </p:spTree>
    <p:extLst>
      <p:ext uri="{BB962C8B-B14F-4D97-AF65-F5344CB8AC3E}">
        <p14:creationId xmlns:p14="http://schemas.microsoft.com/office/powerpoint/2010/main" val="3289263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41AE65E-11DB-4880-924B-A7861BBA1074}" type="datetimeFigureOut">
              <a:rPr lang="fr-FR" smtClean="0"/>
              <a:t>24/05/2023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C24D144-35C9-4928-AC5E-E846E6BA2601}" type="slidenum">
              <a:rPr lang="fr-FR" smtClean="0"/>
              <a:t>‹N°›</a:t>
            </a:fld>
            <a:endParaRPr lang="fr-FR"/>
          </a:p>
        </p:txBody>
      </p:sp>
    </p:spTree>
    <p:extLst>
      <p:ext uri="{BB962C8B-B14F-4D97-AF65-F5344CB8AC3E}">
        <p14:creationId xmlns:p14="http://schemas.microsoft.com/office/powerpoint/2010/main" val="362039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41AE65E-11DB-4880-924B-A7861BBA1074}" type="datetimeFigureOut">
              <a:rPr lang="fr-FR" smtClean="0"/>
              <a:t>24/05/2023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C24D144-35C9-4928-AC5E-E846E6BA2601}" type="slidenum">
              <a:rPr lang="fr-FR" smtClean="0"/>
              <a:t>‹N°›</a:t>
            </a:fld>
            <a:endParaRPr lang="fr-FR"/>
          </a:p>
        </p:txBody>
      </p:sp>
    </p:spTree>
    <p:extLst>
      <p:ext uri="{BB962C8B-B14F-4D97-AF65-F5344CB8AC3E}">
        <p14:creationId xmlns:p14="http://schemas.microsoft.com/office/powerpoint/2010/main" val="2502507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D41AE65E-11DB-4880-924B-A7861BBA1074}" type="datetimeFigureOut">
              <a:rPr lang="fr-FR" smtClean="0"/>
              <a:t>24/05/2023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C24D144-35C9-4928-AC5E-E846E6BA2601}"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2436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D41AE65E-11DB-4880-924B-A7861BBA1074}" type="datetimeFigureOut">
              <a:rPr lang="fr-FR" smtClean="0"/>
              <a:t>24/05/2023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C24D144-35C9-4928-AC5E-E846E6BA2601}" type="slidenum">
              <a:rPr lang="fr-FR" smtClean="0"/>
              <a:t>‹N°›</a:t>
            </a:fld>
            <a:endParaRPr lang="fr-FR"/>
          </a:p>
        </p:txBody>
      </p:sp>
    </p:spTree>
    <p:extLst>
      <p:ext uri="{BB962C8B-B14F-4D97-AF65-F5344CB8AC3E}">
        <p14:creationId xmlns:p14="http://schemas.microsoft.com/office/powerpoint/2010/main" val="2094451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41AE65E-11DB-4880-924B-A7861BBA1074}" type="datetimeFigureOut">
              <a:rPr lang="fr-FR" smtClean="0"/>
              <a:t>24/05/2023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C24D144-35C9-4928-AC5E-E846E6BA2601}" type="slidenum">
              <a:rPr lang="fr-FR" smtClean="0"/>
              <a:t>‹N°›</a:t>
            </a:fld>
            <a:endParaRPr lang="fr-FR"/>
          </a:p>
        </p:txBody>
      </p:sp>
    </p:spTree>
    <p:extLst>
      <p:ext uri="{BB962C8B-B14F-4D97-AF65-F5344CB8AC3E}">
        <p14:creationId xmlns:p14="http://schemas.microsoft.com/office/powerpoint/2010/main" val="2465511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D41AE65E-11DB-4880-924B-A7861BBA1074}" type="datetimeFigureOut">
              <a:rPr lang="fr-FR" smtClean="0"/>
              <a:t>24/05/2023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C24D144-35C9-4928-AC5E-E846E6BA2601}" type="slidenum">
              <a:rPr lang="fr-FR" smtClean="0"/>
              <a:t>‹N°›</a:t>
            </a:fld>
            <a:endParaRPr lang="fr-FR"/>
          </a:p>
        </p:txBody>
      </p:sp>
    </p:spTree>
    <p:extLst>
      <p:ext uri="{BB962C8B-B14F-4D97-AF65-F5344CB8AC3E}">
        <p14:creationId xmlns:p14="http://schemas.microsoft.com/office/powerpoint/2010/main" val="36560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41AE65E-11DB-4880-924B-A7861BBA1074}" type="datetimeFigureOut">
              <a:rPr lang="fr-FR" smtClean="0"/>
              <a:t>24/05/2023</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DC24D144-35C9-4928-AC5E-E846E6BA2601}" type="slidenum">
              <a:rPr lang="fr-FR" smtClean="0"/>
              <a:t>‹N°›</a:t>
            </a:fld>
            <a:endParaRPr lang="fr-FR"/>
          </a:p>
        </p:txBody>
      </p:sp>
    </p:spTree>
    <p:extLst>
      <p:ext uri="{BB962C8B-B14F-4D97-AF65-F5344CB8AC3E}">
        <p14:creationId xmlns:p14="http://schemas.microsoft.com/office/powerpoint/2010/main" val="188727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41AE65E-11DB-4880-924B-A7861BBA1074}" type="datetimeFigureOut">
              <a:rPr lang="fr-FR" smtClean="0"/>
              <a:t>24/05/2023</a:t>
            </a:fld>
            <a:endParaRPr lang="fr-F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C24D144-35C9-4928-AC5E-E846E6BA2601}" type="slidenum">
              <a:rPr lang="fr-FR" smtClean="0"/>
              <a:t>‹N°›</a:t>
            </a:fld>
            <a:endParaRPr lang="fr-FR"/>
          </a:p>
        </p:txBody>
      </p:sp>
    </p:spTree>
    <p:extLst>
      <p:ext uri="{BB962C8B-B14F-4D97-AF65-F5344CB8AC3E}">
        <p14:creationId xmlns:p14="http://schemas.microsoft.com/office/powerpoint/2010/main" val="596134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D41AE65E-11DB-4880-924B-A7861BBA1074}" type="datetimeFigureOut">
              <a:rPr lang="fr-FR" smtClean="0"/>
              <a:t>24/05/2023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C24D144-35C9-4928-AC5E-E846E6BA2601}" type="slidenum">
              <a:rPr lang="fr-FR" smtClean="0"/>
              <a:t>‹N°›</a:t>
            </a:fld>
            <a:endParaRPr lang="fr-FR"/>
          </a:p>
        </p:txBody>
      </p:sp>
    </p:spTree>
    <p:extLst>
      <p:ext uri="{BB962C8B-B14F-4D97-AF65-F5344CB8AC3E}">
        <p14:creationId xmlns:p14="http://schemas.microsoft.com/office/powerpoint/2010/main" val="695340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41AE65E-11DB-4880-924B-A7861BBA1074}" type="datetimeFigureOut">
              <a:rPr lang="fr-FR" smtClean="0"/>
              <a:t>24/05/2023</a:t>
            </a:fld>
            <a:endParaRPr lang="fr-F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C24D144-35C9-4928-AC5E-E846E6BA2601}" type="slidenum">
              <a:rPr lang="fr-FR" smtClean="0"/>
              <a:t>‹N°›</a:t>
            </a:fld>
            <a:endParaRPr lang="fr-F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68052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219160" y="844826"/>
            <a:ext cx="9813275" cy="3216801"/>
          </a:xfrm>
          <a:prstGeom prst="rect">
            <a:avLst/>
          </a:prstGeom>
        </p:spPr>
      </p:pic>
      <p:pic>
        <p:nvPicPr>
          <p:cNvPr id="3" name="Image 2"/>
          <p:cNvPicPr>
            <a:picLocks noChangeAspect="1"/>
          </p:cNvPicPr>
          <p:nvPr/>
        </p:nvPicPr>
        <p:blipFill>
          <a:blip r:embed="rId3"/>
          <a:stretch>
            <a:fillRect/>
          </a:stretch>
        </p:blipFill>
        <p:spPr>
          <a:xfrm>
            <a:off x="9789809" y="4785642"/>
            <a:ext cx="1577477" cy="1143099"/>
          </a:xfrm>
          <a:prstGeom prst="rect">
            <a:avLst/>
          </a:prstGeom>
        </p:spPr>
      </p:pic>
      <p:sp>
        <p:nvSpPr>
          <p:cNvPr id="4" name="ZoneTexte 3"/>
          <p:cNvSpPr txBox="1"/>
          <p:nvPr/>
        </p:nvSpPr>
        <p:spPr>
          <a:xfrm>
            <a:off x="1219160" y="4512365"/>
            <a:ext cx="8282649" cy="923330"/>
          </a:xfrm>
          <a:prstGeom prst="rect">
            <a:avLst/>
          </a:prstGeom>
          <a:noFill/>
        </p:spPr>
        <p:txBody>
          <a:bodyPr wrap="square" rtlCol="0">
            <a:spAutoFit/>
          </a:bodyPr>
          <a:lstStyle/>
          <a:p>
            <a:r>
              <a:rPr lang="fr-FR" dirty="0" smtClean="0"/>
              <a:t>En prolongement </a:t>
            </a:r>
            <a:r>
              <a:rPr lang="fr-FR" dirty="0"/>
              <a:t>et en complément de la note de service du 28 juillet 2021 relative aux modalités d'évaluation des candidats à compter de la session 2022 publiée au Bulletin officiel du 29 </a:t>
            </a:r>
            <a:r>
              <a:rPr lang="fr-FR" dirty="0" smtClean="0"/>
              <a:t>juillet 2021. </a:t>
            </a:r>
            <a:endParaRPr lang="fr-FR" dirty="0"/>
          </a:p>
        </p:txBody>
      </p:sp>
    </p:spTree>
    <p:extLst>
      <p:ext uri="{BB962C8B-B14F-4D97-AF65-F5344CB8AC3E}">
        <p14:creationId xmlns:p14="http://schemas.microsoft.com/office/powerpoint/2010/main" val="4049959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219160" y="844826"/>
            <a:ext cx="9813275" cy="3216801"/>
          </a:xfrm>
          <a:prstGeom prst="rect">
            <a:avLst/>
          </a:prstGeom>
        </p:spPr>
      </p:pic>
      <p:pic>
        <p:nvPicPr>
          <p:cNvPr id="3" name="Image 2"/>
          <p:cNvPicPr>
            <a:picLocks noChangeAspect="1"/>
          </p:cNvPicPr>
          <p:nvPr/>
        </p:nvPicPr>
        <p:blipFill>
          <a:blip r:embed="rId3"/>
          <a:stretch>
            <a:fillRect/>
          </a:stretch>
        </p:blipFill>
        <p:spPr>
          <a:xfrm>
            <a:off x="9789809" y="4785642"/>
            <a:ext cx="1577477" cy="1143099"/>
          </a:xfrm>
          <a:prstGeom prst="rect">
            <a:avLst/>
          </a:prstGeom>
        </p:spPr>
      </p:pic>
      <p:sp>
        <p:nvSpPr>
          <p:cNvPr id="4" name="ZoneTexte 3"/>
          <p:cNvSpPr txBox="1"/>
          <p:nvPr/>
        </p:nvSpPr>
        <p:spPr>
          <a:xfrm>
            <a:off x="1219160" y="4512365"/>
            <a:ext cx="8282649" cy="923330"/>
          </a:xfrm>
          <a:prstGeom prst="rect">
            <a:avLst/>
          </a:prstGeom>
          <a:noFill/>
        </p:spPr>
        <p:txBody>
          <a:bodyPr wrap="square" rtlCol="0">
            <a:spAutoFit/>
          </a:bodyPr>
          <a:lstStyle/>
          <a:p>
            <a:r>
              <a:rPr lang="fr-FR" dirty="0" smtClean="0"/>
              <a:t>En prolongement </a:t>
            </a:r>
            <a:r>
              <a:rPr lang="fr-FR" dirty="0"/>
              <a:t>et en complément de la note de service du 28 juillet 2021 relative aux modalités d'évaluation des candidats à compter de la session 2022 publiée au Bulletin officiel du 29 </a:t>
            </a:r>
            <a:r>
              <a:rPr lang="fr-FR" dirty="0" smtClean="0"/>
              <a:t>juillet 2021. </a:t>
            </a:r>
            <a:endParaRPr lang="fr-FR" dirty="0"/>
          </a:p>
        </p:txBody>
      </p:sp>
    </p:spTree>
    <p:extLst>
      <p:ext uri="{BB962C8B-B14F-4D97-AF65-F5344CB8AC3E}">
        <p14:creationId xmlns:p14="http://schemas.microsoft.com/office/powerpoint/2010/main" val="36532460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3244" y="699055"/>
            <a:ext cx="9899374" cy="3570208"/>
          </a:xfrm>
          <a:prstGeom prst="rect">
            <a:avLst/>
          </a:prstGeom>
        </p:spPr>
        <p:txBody>
          <a:bodyPr wrap="square">
            <a:spAutoFit/>
          </a:bodyPr>
          <a:lstStyle/>
          <a:p>
            <a:r>
              <a:rPr lang="fr-FR" sz="2800" dirty="0" smtClean="0">
                <a:solidFill>
                  <a:schemeClr val="bg2">
                    <a:lumMod val="50000"/>
                  </a:schemeClr>
                </a:solidFill>
              </a:rPr>
              <a:t>L’ évaluation </a:t>
            </a:r>
            <a:r>
              <a:rPr lang="fr-FR" sz="2800" dirty="0">
                <a:solidFill>
                  <a:schemeClr val="bg2">
                    <a:lumMod val="50000"/>
                  </a:schemeClr>
                </a:solidFill>
              </a:rPr>
              <a:t>au quotidien. </a:t>
            </a:r>
            <a:endParaRPr lang="fr-FR" sz="2800" dirty="0" smtClean="0">
              <a:solidFill>
                <a:schemeClr val="bg2">
                  <a:lumMod val="50000"/>
                </a:schemeClr>
              </a:solidFill>
            </a:endParaRPr>
          </a:p>
          <a:p>
            <a:endParaRPr lang="fr-FR" dirty="0"/>
          </a:p>
          <a:p>
            <a:pPr marL="285750" indent="-285750">
              <a:buFontTx/>
              <a:buChar char="-"/>
            </a:pPr>
            <a:r>
              <a:rPr lang="fr-FR" b="1" dirty="0" smtClean="0"/>
              <a:t>L’évaluation </a:t>
            </a:r>
            <a:r>
              <a:rPr lang="fr-FR" b="1" dirty="0"/>
              <a:t>diagnostique </a:t>
            </a:r>
            <a:r>
              <a:rPr lang="fr-FR" dirty="0"/>
              <a:t>a pour objet de connaître le niveau de maîtrise des connaissances, des compétences, des capacités tant pour l’élève que pour le </a:t>
            </a:r>
            <a:r>
              <a:rPr lang="fr-FR" dirty="0" smtClean="0"/>
              <a:t>professeur notamment  </a:t>
            </a:r>
            <a:r>
              <a:rPr lang="fr-FR" dirty="0"/>
              <a:t>au début d’une nouvelle séquence d’apprentissage ; </a:t>
            </a:r>
          </a:p>
          <a:p>
            <a:endParaRPr lang="fr-FR" dirty="0" smtClean="0"/>
          </a:p>
          <a:p>
            <a:pPr marL="285750" indent="-285750">
              <a:buFontTx/>
              <a:buChar char="-"/>
            </a:pPr>
            <a:r>
              <a:rPr lang="fr-FR" b="1" dirty="0" smtClean="0"/>
              <a:t>L’évaluation </a:t>
            </a:r>
            <a:r>
              <a:rPr lang="fr-FR" b="1" dirty="0"/>
              <a:t>formative </a:t>
            </a:r>
            <a:r>
              <a:rPr lang="fr-FR" dirty="0"/>
              <a:t>prend sa place en cours d’apprentissage. Elle permet à l’élève de se situer dans l’acquisition des connaissances, des compétences et des capacités, grâce aux appréciations explicites et régulières du professeur afin de progresser. </a:t>
            </a:r>
            <a:endParaRPr lang="fr-FR" dirty="0" smtClean="0"/>
          </a:p>
          <a:p>
            <a:endParaRPr lang="fr-FR" dirty="0" smtClean="0"/>
          </a:p>
          <a:p>
            <a:pPr marL="285750" indent="-285750">
              <a:buFontTx/>
              <a:buChar char="-"/>
            </a:pPr>
            <a:r>
              <a:rPr lang="fr-FR" b="1" dirty="0" smtClean="0"/>
              <a:t>L’évaluation </a:t>
            </a:r>
            <a:r>
              <a:rPr lang="fr-FR" b="1" dirty="0"/>
              <a:t>sommative </a:t>
            </a:r>
            <a:r>
              <a:rPr lang="fr-FR" dirty="0"/>
              <a:t>atteste un niveau de maîtrise des connaissances, des compétences et des capacités des élèves et se situe au terme d’un temps d’apprentissage spécifique.</a:t>
            </a:r>
          </a:p>
        </p:txBody>
      </p:sp>
    </p:spTree>
    <p:extLst>
      <p:ext uri="{BB962C8B-B14F-4D97-AF65-F5344CB8AC3E}">
        <p14:creationId xmlns:p14="http://schemas.microsoft.com/office/powerpoint/2010/main" val="1285617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5611" y="1133783"/>
            <a:ext cx="10724322" cy="2031325"/>
          </a:xfrm>
          <a:prstGeom prst="rect">
            <a:avLst/>
          </a:prstGeom>
        </p:spPr>
        <p:txBody>
          <a:bodyPr wrap="square">
            <a:spAutoFit/>
          </a:bodyPr>
          <a:lstStyle/>
          <a:p>
            <a:pPr algn="just"/>
            <a:r>
              <a:rPr lang="fr-FR" dirty="0" smtClean="0"/>
              <a:t>Un processus d’évaluation </a:t>
            </a:r>
            <a:r>
              <a:rPr lang="fr-FR" dirty="0"/>
              <a:t>se traduit par un ensemble d’évaluations, chiffrées ou non, réalisées dans ou hors la classe, que les professeurs effectuent dans le cadre de leurs enseignements. Au sein de cet ensemble, il revient aux enseignants, de </a:t>
            </a:r>
            <a:r>
              <a:rPr lang="fr-FR" b="1" dirty="0">
                <a:solidFill>
                  <a:srgbClr val="00B0F0"/>
                </a:solidFill>
              </a:rPr>
              <a:t>déterminer les évaluations qui seront à visée </a:t>
            </a:r>
            <a:r>
              <a:rPr lang="fr-FR" b="1" dirty="0" smtClean="0">
                <a:solidFill>
                  <a:srgbClr val="00B0F0"/>
                </a:solidFill>
              </a:rPr>
              <a:t>certificative </a:t>
            </a:r>
            <a:r>
              <a:rPr lang="fr-FR" b="1" dirty="0" smtClean="0">
                <a:solidFill>
                  <a:srgbClr val="7030A0"/>
                </a:solidFill>
              </a:rPr>
              <a:t>(en première pour les enseignements de spécialité)</a:t>
            </a:r>
            <a:r>
              <a:rPr lang="fr-FR" b="1" dirty="0" smtClean="0">
                <a:solidFill>
                  <a:srgbClr val="00B0F0"/>
                </a:solidFill>
              </a:rPr>
              <a:t> </a:t>
            </a:r>
            <a:r>
              <a:rPr lang="fr-FR" b="1" dirty="0">
                <a:solidFill>
                  <a:srgbClr val="00B0F0"/>
                </a:solidFill>
              </a:rPr>
              <a:t>dans le cadre du contrôle continu</a:t>
            </a:r>
            <a:r>
              <a:rPr lang="fr-FR" dirty="0"/>
              <a:t>, et qui, coefficientées, </a:t>
            </a:r>
            <a:r>
              <a:rPr lang="fr-FR" dirty="0" smtClean="0"/>
              <a:t>constituent la moyenne des évaluations entérinée lors de </a:t>
            </a:r>
            <a:r>
              <a:rPr lang="fr-FR" u="sng" dirty="0" smtClean="0"/>
              <a:t>chaque trimestre</a:t>
            </a:r>
            <a:r>
              <a:rPr lang="fr-FR" dirty="0" smtClean="0"/>
              <a:t> ou semestre par le conseil de classe, </a:t>
            </a:r>
            <a:r>
              <a:rPr lang="fr-FR" b="1" u="sng" dirty="0" smtClean="0">
                <a:solidFill>
                  <a:schemeClr val="bg2">
                    <a:lumMod val="50000"/>
                  </a:schemeClr>
                </a:solidFill>
              </a:rPr>
              <a:t>reportée dans les </a:t>
            </a:r>
            <a:r>
              <a:rPr lang="fr-FR" b="1" u="sng" dirty="0" smtClean="0">
                <a:solidFill>
                  <a:srgbClr val="0070C0"/>
                </a:solidFill>
              </a:rPr>
              <a:t>bulletins </a:t>
            </a:r>
            <a:r>
              <a:rPr lang="fr-FR" b="1" u="sng" dirty="0">
                <a:solidFill>
                  <a:srgbClr val="0070C0"/>
                </a:solidFill>
              </a:rPr>
              <a:t>scolaires du cycle terminal et dans le livret scolaire,</a:t>
            </a:r>
            <a:r>
              <a:rPr lang="fr-FR" b="1" dirty="0"/>
              <a:t> </a:t>
            </a:r>
            <a:r>
              <a:rPr lang="fr-FR" dirty="0"/>
              <a:t>en </a:t>
            </a:r>
            <a:r>
              <a:rPr lang="fr-FR" dirty="0" smtClean="0"/>
              <a:t>totale </a:t>
            </a:r>
            <a:r>
              <a:rPr lang="fr-FR" dirty="0"/>
              <a:t>cohérence avec le degré d’acquisition des connaissances, des compétences et des capacités de l’élève. </a:t>
            </a:r>
          </a:p>
        </p:txBody>
      </p:sp>
      <p:sp>
        <p:nvSpPr>
          <p:cNvPr id="4" name="Rectangle 3"/>
          <p:cNvSpPr/>
          <p:nvPr/>
        </p:nvSpPr>
        <p:spPr>
          <a:xfrm>
            <a:off x="715611" y="3267311"/>
            <a:ext cx="10883351" cy="923330"/>
          </a:xfrm>
          <a:prstGeom prst="rect">
            <a:avLst/>
          </a:prstGeom>
        </p:spPr>
        <p:txBody>
          <a:bodyPr wrap="square">
            <a:spAutoFit/>
          </a:bodyPr>
          <a:lstStyle/>
          <a:p>
            <a:pPr algn="just"/>
            <a:r>
              <a:rPr lang="fr-FR" dirty="0"/>
              <a:t>Le choix des évaluations ainsi prises en compte est le fruit d’une </a:t>
            </a:r>
            <a:r>
              <a:rPr lang="fr-FR" dirty="0">
                <a:solidFill>
                  <a:srgbClr val="00B0F0"/>
                </a:solidFill>
              </a:rPr>
              <a:t>responsabilité individuelle de l’enseignant,</a:t>
            </a:r>
            <a:r>
              <a:rPr lang="fr-FR" dirty="0"/>
              <a:t> en cohérence avec les principes collectifs </a:t>
            </a:r>
            <a:r>
              <a:rPr lang="fr-FR" dirty="0">
                <a:solidFill>
                  <a:srgbClr val="00B0F0"/>
                </a:solidFill>
              </a:rPr>
              <a:t>actés en équipe pédagogique </a:t>
            </a:r>
            <a:r>
              <a:rPr lang="fr-FR" dirty="0" smtClean="0">
                <a:solidFill>
                  <a:srgbClr val="00B0F0"/>
                </a:solidFill>
              </a:rPr>
              <a:t>et </a:t>
            </a:r>
            <a:r>
              <a:rPr lang="fr-FR" dirty="0">
                <a:solidFill>
                  <a:srgbClr val="00B0F0"/>
                </a:solidFill>
              </a:rPr>
              <a:t>en conseil pédagogique </a:t>
            </a:r>
            <a:r>
              <a:rPr lang="fr-FR" dirty="0"/>
              <a:t>puis présentés en conseil d’administration. C’est la politique d’évaluation de l’établissement. </a:t>
            </a:r>
          </a:p>
        </p:txBody>
      </p:sp>
      <p:sp>
        <p:nvSpPr>
          <p:cNvPr id="5" name="Rectangle 4"/>
          <p:cNvSpPr/>
          <p:nvPr/>
        </p:nvSpPr>
        <p:spPr>
          <a:xfrm>
            <a:off x="715611" y="4700350"/>
            <a:ext cx="10982744" cy="707886"/>
          </a:xfrm>
          <a:prstGeom prst="rect">
            <a:avLst/>
          </a:prstGeom>
        </p:spPr>
        <p:txBody>
          <a:bodyPr wrap="square">
            <a:spAutoFit/>
          </a:bodyPr>
          <a:lstStyle/>
          <a:p>
            <a:r>
              <a:rPr lang="fr-FR" sz="2000" b="1" dirty="0" smtClean="0">
                <a:solidFill>
                  <a:srgbClr val="00B0F0"/>
                </a:solidFill>
              </a:rPr>
              <a:t>Le </a:t>
            </a:r>
            <a:r>
              <a:rPr lang="fr-FR" sz="2000" b="1" dirty="0">
                <a:solidFill>
                  <a:srgbClr val="00B0F0"/>
                </a:solidFill>
              </a:rPr>
              <a:t>projet </a:t>
            </a:r>
            <a:r>
              <a:rPr lang="fr-FR" sz="2000" b="1" dirty="0" smtClean="0">
                <a:solidFill>
                  <a:srgbClr val="00B0F0"/>
                </a:solidFill>
              </a:rPr>
              <a:t>d’évaluation présente </a:t>
            </a:r>
            <a:r>
              <a:rPr lang="fr-FR" sz="2000" b="1" dirty="0">
                <a:solidFill>
                  <a:srgbClr val="00B0F0"/>
                </a:solidFill>
              </a:rPr>
              <a:t>de façon synthétique et lisible la politique d'évaluation adoptée</a:t>
            </a:r>
            <a:r>
              <a:rPr lang="fr-FR" sz="2000" b="1" dirty="0" smtClean="0">
                <a:solidFill>
                  <a:srgbClr val="00B0F0"/>
                </a:solidFill>
              </a:rPr>
              <a:t>. </a:t>
            </a:r>
            <a:r>
              <a:rPr lang="fr-FR" sz="2000" b="1" dirty="0" smtClean="0">
                <a:solidFill>
                  <a:schemeClr val="bg2">
                    <a:lumMod val="50000"/>
                  </a:schemeClr>
                </a:solidFill>
              </a:rPr>
              <a:t>Il doit être explicite pour les élèves et leurs responsables légaux.</a:t>
            </a:r>
            <a:endParaRPr lang="fr-FR" sz="2000" b="1" dirty="0">
              <a:solidFill>
                <a:schemeClr val="bg2">
                  <a:lumMod val="50000"/>
                </a:schemeClr>
              </a:solidFill>
            </a:endParaRPr>
          </a:p>
        </p:txBody>
      </p:sp>
      <p:sp>
        <p:nvSpPr>
          <p:cNvPr id="6" name="Rectangle 5"/>
          <p:cNvSpPr/>
          <p:nvPr/>
        </p:nvSpPr>
        <p:spPr>
          <a:xfrm>
            <a:off x="4220894" y="331686"/>
            <a:ext cx="3972178" cy="584775"/>
          </a:xfrm>
          <a:prstGeom prst="rect">
            <a:avLst/>
          </a:prstGeom>
        </p:spPr>
        <p:txBody>
          <a:bodyPr wrap="none">
            <a:spAutoFit/>
          </a:bodyPr>
          <a:lstStyle/>
          <a:p>
            <a:r>
              <a:rPr lang="fr-FR" sz="3200" b="1" dirty="0">
                <a:solidFill>
                  <a:srgbClr val="00B0F0"/>
                </a:solidFill>
              </a:rPr>
              <a:t>Le projet d’évaluation </a:t>
            </a:r>
            <a:endParaRPr lang="fr-FR" sz="3200" dirty="0"/>
          </a:p>
        </p:txBody>
      </p:sp>
    </p:spTree>
    <p:extLst>
      <p:ext uri="{BB962C8B-B14F-4D97-AF65-F5344CB8AC3E}">
        <p14:creationId xmlns:p14="http://schemas.microsoft.com/office/powerpoint/2010/main" val="3857036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732" y="3170276"/>
            <a:ext cx="10548730" cy="369332"/>
          </a:xfrm>
          <a:prstGeom prst="rect">
            <a:avLst/>
          </a:prstGeom>
        </p:spPr>
        <p:txBody>
          <a:bodyPr wrap="square">
            <a:spAutoFit/>
          </a:bodyPr>
          <a:lstStyle/>
          <a:p>
            <a:r>
              <a:rPr lang="fr-FR" dirty="0"/>
              <a:t>Chaque élève doit savoir sur quoi il sera évalué, connaître et comprendre les attendus, les critères </a:t>
            </a:r>
            <a:r>
              <a:rPr lang="fr-FR" dirty="0" smtClean="0"/>
              <a:t>d’évaluation. </a:t>
            </a:r>
            <a:endParaRPr lang="fr-FR" dirty="0"/>
          </a:p>
        </p:txBody>
      </p:sp>
      <p:sp>
        <p:nvSpPr>
          <p:cNvPr id="3" name="Rectangle 2"/>
          <p:cNvSpPr/>
          <p:nvPr/>
        </p:nvSpPr>
        <p:spPr>
          <a:xfrm>
            <a:off x="642732" y="3704974"/>
            <a:ext cx="10548730" cy="369332"/>
          </a:xfrm>
          <a:prstGeom prst="rect">
            <a:avLst/>
          </a:prstGeom>
        </p:spPr>
        <p:txBody>
          <a:bodyPr wrap="square">
            <a:spAutoFit/>
          </a:bodyPr>
          <a:lstStyle/>
          <a:p>
            <a:r>
              <a:rPr lang="fr-FR" dirty="0"/>
              <a:t>Pour le cycle terminal, les commentaires explicitent le niveau atteint pour les compétences du livret scolaire.</a:t>
            </a:r>
          </a:p>
        </p:txBody>
      </p:sp>
      <p:sp>
        <p:nvSpPr>
          <p:cNvPr id="4" name="Rectangle 3"/>
          <p:cNvSpPr/>
          <p:nvPr/>
        </p:nvSpPr>
        <p:spPr>
          <a:xfrm>
            <a:off x="642732" y="4531377"/>
            <a:ext cx="9127436" cy="369332"/>
          </a:xfrm>
          <a:prstGeom prst="rect">
            <a:avLst/>
          </a:prstGeom>
        </p:spPr>
        <p:txBody>
          <a:bodyPr wrap="square">
            <a:spAutoFit/>
          </a:bodyPr>
          <a:lstStyle/>
          <a:p>
            <a:r>
              <a:rPr lang="fr-FR" dirty="0" smtClean="0">
                <a:sym typeface="Wingdings" panose="05000000000000000000" pitchFamily="2" charset="2"/>
              </a:rPr>
              <a:t> </a:t>
            </a:r>
            <a:r>
              <a:rPr lang="fr-FR" dirty="0" smtClean="0"/>
              <a:t>L’absence </a:t>
            </a:r>
            <a:r>
              <a:rPr lang="fr-FR" dirty="0"/>
              <a:t>à une évaluation sans motif valable ne peut pas se traduire par un </a:t>
            </a:r>
            <a:r>
              <a:rPr lang="fr-FR" dirty="0" smtClean="0"/>
              <a:t>zéro.</a:t>
            </a:r>
            <a:endParaRPr lang="fr-FR" dirty="0"/>
          </a:p>
        </p:txBody>
      </p:sp>
      <p:sp>
        <p:nvSpPr>
          <p:cNvPr id="5" name="Rectangle 4"/>
          <p:cNvSpPr/>
          <p:nvPr/>
        </p:nvSpPr>
        <p:spPr>
          <a:xfrm>
            <a:off x="642732" y="5170077"/>
            <a:ext cx="10548730" cy="646331"/>
          </a:xfrm>
          <a:prstGeom prst="rect">
            <a:avLst/>
          </a:prstGeom>
        </p:spPr>
        <p:txBody>
          <a:bodyPr wrap="square">
            <a:spAutoFit/>
          </a:bodyPr>
          <a:lstStyle/>
          <a:p>
            <a:r>
              <a:rPr lang="fr-FR" dirty="0" smtClean="0">
                <a:solidFill>
                  <a:schemeClr val="bg2">
                    <a:lumMod val="50000"/>
                  </a:schemeClr>
                </a:solidFill>
              </a:rPr>
              <a:t>Un </a:t>
            </a:r>
            <a:r>
              <a:rPr lang="fr-FR" dirty="0">
                <a:solidFill>
                  <a:schemeClr val="bg2">
                    <a:lumMod val="50000"/>
                  </a:schemeClr>
                </a:solidFill>
              </a:rPr>
              <a:t>travail d’entente collective sur les principes et les pratiques d’évaluation au niveau d’une équipe disciplinaire ou pluridisciplinaire est </a:t>
            </a:r>
            <a:r>
              <a:rPr lang="fr-FR" dirty="0" smtClean="0">
                <a:solidFill>
                  <a:schemeClr val="bg2">
                    <a:lumMod val="50000"/>
                  </a:schemeClr>
                </a:solidFill>
              </a:rPr>
              <a:t>indispensable.</a:t>
            </a:r>
            <a:endParaRPr lang="fr-FR" dirty="0">
              <a:solidFill>
                <a:schemeClr val="bg2">
                  <a:lumMod val="50000"/>
                </a:schemeClr>
              </a:solidFill>
            </a:endParaRPr>
          </a:p>
        </p:txBody>
      </p:sp>
      <p:sp>
        <p:nvSpPr>
          <p:cNvPr id="6" name="Rectangle 5"/>
          <p:cNvSpPr/>
          <p:nvPr/>
        </p:nvSpPr>
        <p:spPr>
          <a:xfrm>
            <a:off x="642732" y="1061476"/>
            <a:ext cx="10548730" cy="923330"/>
          </a:xfrm>
          <a:prstGeom prst="rect">
            <a:avLst/>
          </a:prstGeom>
        </p:spPr>
        <p:txBody>
          <a:bodyPr wrap="square">
            <a:spAutoFit/>
          </a:bodyPr>
          <a:lstStyle/>
          <a:p>
            <a:r>
              <a:rPr lang="fr-FR" dirty="0" smtClean="0"/>
              <a:t>Il revient aux enseignants de déterminer </a:t>
            </a:r>
            <a:r>
              <a:rPr lang="fr-FR" dirty="0"/>
              <a:t>les modalités de calcul de la moyenne qui sera portée sur les bulletins et prise en compte dans le livret scolaire, le baccalauréat et pour l’entrée </a:t>
            </a:r>
            <a:r>
              <a:rPr lang="fr-FR" dirty="0" smtClean="0"/>
              <a:t>dans l’enseignement supérieur .</a:t>
            </a:r>
          </a:p>
          <a:p>
            <a:endParaRPr lang="fr-FR" dirty="0" smtClean="0"/>
          </a:p>
        </p:txBody>
      </p:sp>
      <p:sp>
        <p:nvSpPr>
          <p:cNvPr id="7" name="ZoneTexte 6"/>
          <p:cNvSpPr txBox="1"/>
          <p:nvPr/>
        </p:nvSpPr>
        <p:spPr>
          <a:xfrm>
            <a:off x="722245" y="437322"/>
            <a:ext cx="7646503" cy="584775"/>
          </a:xfrm>
          <a:prstGeom prst="rect">
            <a:avLst/>
          </a:prstGeom>
          <a:noFill/>
        </p:spPr>
        <p:txBody>
          <a:bodyPr wrap="square" rtlCol="0">
            <a:spAutoFit/>
          </a:bodyPr>
          <a:lstStyle/>
          <a:p>
            <a:r>
              <a:rPr lang="fr-FR" sz="3200" dirty="0" smtClean="0">
                <a:solidFill>
                  <a:srgbClr val="00B0F0"/>
                </a:solidFill>
                <a:latin typeface="Bradley Hand ITC" panose="03070402050302030203" pitchFamily="66" charset="0"/>
              </a:rPr>
              <a:t>Quelques grands principes</a:t>
            </a:r>
            <a:endParaRPr lang="fr-FR" sz="3200" dirty="0">
              <a:solidFill>
                <a:srgbClr val="00B0F0"/>
              </a:solidFill>
              <a:latin typeface="Bradley Hand ITC" panose="03070402050302030203" pitchFamily="66" charset="0"/>
            </a:endParaRPr>
          </a:p>
        </p:txBody>
      </p:sp>
      <p:sp>
        <p:nvSpPr>
          <p:cNvPr id="9" name="Rectangle 8"/>
          <p:cNvSpPr/>
          <p:nvPr/>
        </p:nvSpPr>
        <p:spPr>
          <a:xfrm>
            <a:off x="642732" y="1865366"/>
            <a:ext cx="11085442" cy="1200329"/>
          </a:xfrm>
          <a:prstGeom prst="rect">
            <a:avLst/>
          </a:prstGeom>
        </p:spPr>
        <p:txBody>
          <a:bodyPr wrap="square">
            <a:spAutoFit/>
          </a:bodyPr>
          <a:lstStyle/>
          <a:p>
            <a:r>
              <a:rPr lang="fr-FR" dirty="0"/>
              <a:t>La représentativité des moyennes portées sur les bulletins dépend :</a:t>
            </a:r>
          </a:p>
          <a:p>
            <a:pPr marL="285750" indent="-285750">
              <a:buFont typeface="Arial" panose="020B0604020202020204" pitchFamily="34" charset="0"/>
              <a:buChar char="•"/>
            </a:pPr>
            <a:r>
              <a:rPr lang="fr-FR" dirty="0">
                <a:solidFill>
                  <a:schemeClr val="bg2">
                    <a:lumMod val="50000"/>
                  </a:schemeClr>
                </a:solidFill>
              </a:rPr>
              <a:t>d</a:t>
            </a:r>
            <a:r>
              <a:rPr lang="fr-FR" dirty="0" smtClean="0">
                <a:solidFill>
                  <a:schemeClr val="bg2">
                    <a:lumMod val="50000"/>
                  </a:schemeClr>
                </a:solidFill>
              </a:rPr>
              <a:t>e la prise </a:t>
            </a:r>
            <a:r>
              <a:rPr lang="fr-FR" dirty="0">
                <a:solidFill>
                  <a:schemeClr val="bg2">
                    <a:lumMod val="50000"/>
                  </a:schemeClr>
                </a:solidFill>
              </a:rPr>
              <a:t>en compte d’au moins trois situations d’évaluation par trimestre ; </a:t>
            </a:r>
          </a:p>
          <a:p>
            <a:pPr marL="285750" indent="-285750">
              <a:buFont typeface="Arial" panose="020B0604020202020204" pitchFamily="34" charset="0"/>
              <a:buChar char="•"/>
            </a:pPr>
            <a:r>
              <a:rPr lang="fr-FR" dirty="0" smtClean="0">
                <a:solidFill>
                  <a:schemeClr val="bg2">
                    <a:lumMod val="50000"/>
                  </a:schemeClr>
                </a:solidFill>
              </a:rPr>
              <a:t>de </a:t>
            </a:r>
            <a:r>
              <a:rPr lang="fr-FR" dirty="0">
                <a:solidFill>
                  <a:schemeClr val="bg2">
                    <a:lumMod val="50000"/>
                  </a:schemeClr>
                </a:solidFill>
              </a:rPr>
              <a:t>la variété des modalités </a:t>
            </a:r>
            <a:r>
              <a:rPr lang="fr-FR" dirty="0" smtClean="0">
                <a:solidFill>
                  <a:schemeClr val="bg2">
                    <a:lumMod val="50000"/>
                  </a:schemeClr>
                </a:solidFill>
              </a:rPr>
              <a:t>et </a:t>
            </a:r>
            <a:r>
              <a:rPr lang="fr-FR" dirty="0">
                <a:solidFill>
                  <a:schemeClr val="bg2">
                    <a:lumMod val="50000"/>
                  </a:schemeClr>
                </a:solidFill>
              </a:rPr>
              <a:t>des </a:t>
            </a:r>
            <a:r>
              <a:rPr lang="fr-FR" dirty="0" smtClean="0">
                <a:solidFill>
                  <a:schemeClr val="bg2">
                    <a:lumMod val="50000"/>
                  </a:schemeClr>
                </a:solidFill>
              </a:rPr>
              <a:t>situations d’évaluation; </a:t>
            </a:r>
            <a:endParaRPr lang="fr-FR" dirty="0">
              <a:solidFill>
                <a:schemeClr val="bg2">
                  <a:lumMod val="50000"/>
                </a:schemeClr>
              </a:solidFill>
            </a:endParaRPr>
          </a:p>
          <a:p>
            <a:pPr marL="285750" indent="-285750">
              <a:buFont typeface="Arial" panose="020B0604020202020204" pitchFamily="34" charset="0"/>
              <a:buChar char="•"/>
            </a:pPr>
            <a:r>
              <a:rPr lang="fr-FR" dirty="0" smtClean="0">
                <a:solidFill>
                  <a:schemeClr val="bg2">
                    <a:lumMod val="50000"/>
                  </a:schemeClr>
                </a:solidFill>
              </a:rPr>
              <a:t>du </a:t>
            </a:r>
            <a:r>
              <a:rPr lang="fr-FR" dirty="0">
                <a:solidFill>
                  <a:schemeClr val="bg2">
                    <a:lumMod val="50000"/>
                  </a:schemeClr>
                </a:solidFill>
              </a:rPr>
              <a:t>choix de coefficients adaptés donnés à chacune de ces évaluations.</a:t>
            </a:r>
          </a:p>
        </p:txBody>
      </p:sp>
    </p:spTree>
    <p:extLst>
      <p:ext uri="{BB962C8B-B14F-4D97-AF65-F5344CB8AC3E}">
        <p14:creationId xmlns:p14="http://schemas.microsoft.com/office/powerpoint/2010/main" val="1996766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4520" y="1851995"/>
            <a:ext cx="10545419" cy="2308324"/>
          </a:xfrm>
          <a:prstGeom prst="rect">
            <a:avLst/>
          </a:prstGeom>
        </p:spPr>
        <p:txBody>
          <a:bodyPr wrap="square">
            <a:spAutoFit/>
          </a:bodyPr>
          <a:lstStyle/>
          <a:p>
            <a:r>
              <a:rPr lang="fr-FR" dirty="0"/>
              <a:t>L’objectif de travail de l’instance académique est d’identifier parmi les notes analysées les discordances manifestes entre les notes présentées et les notes de l’académie ainsi que celles des années antérieures. </a:t>
            </a:r>
          </a:p>
          <a:p>
            <a:endParaRPr lang="fr-FR" dirty="0" smtClean="0"/>
          </a:p>
          <a:p>
            <a:r>
              <a:rPr lang="fr-FR" dirty="0" smtClean="0"/>
              <a:t>Conformément </a:t>
            </a:r>
            <a:r>
              <a:rPr lang="fr-FR" dirty="0"/>
              <a:t>à l'arrêté du 27 juillet 2021 portant adaptations des modalités d'organisation du baccalauréat général et </a:t>
            </a:r>
            <a:r>
              <a:rPr lang="fr-FR" dirty="0" smtClean="0"/>
              <a:t>technologique, </a:t>
            </a:r>
            <a:r>
              <a:rPr lang="fr-FR" dirty="0"/>
              <a:t>l’harmonisation académique, </a:t>
            </a:r>
            <a:r>
              <a:rPr lang="fr-FR" u="sng" dirty="0"/>
              <a:t>qui ne porte que sur les notes de contrôle continu </a:t>
            </a:r>
            <a:r>
              <a:rPr lang="fr-FR" dirty="0"/>
              <a:t>prises en compte pour le baccalauréat peut conduire à ce que la note portée dans le bulletin (qui, elle, ne change pas) ne soit pas la note finale comptabilisée dans le cadre du </a:t>
            </a:r>
            <a:r>
              <a:rPr lang="fr-FR" dirty="0" smtClean="0"/>
              <a:t>baccalauréat.</a:t>
            </a:r>
          </a:p>
          <a:p>
            <a:endParaRPr lang="fr-FR" dirty="0" smtClean="0"/>
          </a:p>
        </p:txBody>
      </p:sp>
      <p:sp>
        <p:nvSpPr>
          <p:cNvPr id="3" name="Rectangle 2"/>
          <p:cNvSpPr/>
          <p:nvPr/>
        </p:nvSpPr>
        <p:spPr>
          <a:xfrm>
            <a:off x="894520" y="775252"/>
            <a:ext cx="4469493" cy="523220"/>
          </a:xfrm>
          <a:prstGeom prst="rect">
            <a:avLst/>
          </a:prstGeom>
        </p:spPr>
        <p:txBody>
          <a:bodyPr wrap="none">
            <a:spAutoFit/>
          </a:bodyPr>
          <a:lstStyle/>
          <a:p>
            <a:r>
              <a:rPr lang="fr-FR" sz="2800" dirty="0">
                <a:solidFill>
                  <a:schemeClr val="bg2">
                    <a:lumMod val="50000"/>
                  </a:schemeClr>
                </a:solidFill>
              </a:rPr>
              <a:t>L’harmonisation académique </a:t>
            </a:r>
          </a:p>
        </p:txBody>
      </p:sp>
    </p:spTree>
    <p:extLst>
      <p:ext uri="{BB962C8B-B14F-4D97-AF65-F5344CB8AC3E}">
        <p14:creationId xmlns:p14="http://schemas.microsoft.com/office/powerpoint/2010/main" val="19535517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6812" y="3214517"/>
            <a:ext cx="8769965" cy="584775"/>
          </a:xfrm>
          <a:prstGeom prst="rect">
            <a:avLst/>
          </a:prstGeom>
        </p:spPr>
        <p:txBody>
          <a:bodyPr wrap="none">
            <a:spAutoFit/>
          </a:bodyPr>
          <a:lstStyle/>
          <a:p>
            <a:r>
              <a:rPr lang="fr-FR" sz="3200" dirty="0" smtClean="0">
                <a:solidFill>
                  <a:srgbClr val="0070C0"/>
                </a:solidFill>
              </a:rPr>
              <a:t>L'évaluation </a:t>
            </a:r>
            <a:r>
              <a:rPr lang="fr-FR" sz="3200" dirty="0">
                <a:solidFill>
                  <a:srgbClr val="0070C0"/>
                </a:solidFill>
              </a:rPr>
              <a:t>en spécialité </a:t>
            </a:r>
            <a:r>
              <a:rPr lang="fr-FR" sz="3200" dirty="0" smtClean="0">
                <a:solidFill>
                  <a:srgbClr val="0070C0"/>
                </a:solidFill>
              </a:rPr>
              <a:t>SI: Sciences de l’Ingénieur</a:t>
            </a:r>
            <a:endParaRPr lang="fr-FR" sz="3200" dirty="0">
              <a:solidFill>
                <a:srgbClr val="0070C0"/>
              </a:solidFill>
            </a:endParaRPr>
          </a:p>
        </p:txBody>
      </p:sp>
    </p:spTree>
    <p:extLst>
      <p:ext uri="{BB962C8B-B14F-4D97-AF65-F5344CB8AC3E}">
        <p14:creationId xmlns:p14="http://schemas.microsoft.com/office/powerpoint/2010/main" val="39747160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54765" y="1444489"/>
            <a:ext cx="10286999" cy="3693319"/>
          </a:xfrm>
          <a:prstGeom prst="rect">
            <a:avLst/>
          </a:prstGeom>
          <a:solidFill>
            <a:schemeClr val="bg1"/>
          </a:solidFill>
        </p:spPr>
        <p:txBody>
          <a:bodyPr wrap="square">
            <a:spAutoFit/>
          </a:bodyPr>
          <a:lstStyle/>
          <a:p>
            <a:pPr algn="just"/>
            <a:r>
              <a:rPr lang="fr-FR" dirty="0"/>
              <a:t>L’évaluation en cours d’année porte sur des niveaux de maîtrise intermédiaires, à partir d’outils qui sont construits pour évaluer les compétences développées au niveau attendu </a:t>
            </a:r>
            <a:r>
              <a:rPr lang="fr-FR" u="sng" dirty="0"/>
              <a:t>à un moment du cycle</a:t>
            </a:r>
            <a:r>
              <a:rPr lang="fr-FR" dirty="0"/>
              <a:t>, conformément aux indications du programme pour les contenus évaluables en première. L’évaluation s’appuie sur les grands items du programme repris dans le livret scolaire : </a:t>
            </a:r>
            <a:endParaRPr lang="fr-FR" dirty="0" smtClean="0"/>
          </a:p>
          <a:p>
            <a:pPr algn="just"/>
            <a:endParaRPr lang="fr-FR" dirty="0" smtClean="0"/>
          </a:p>
          <a:p>
            <a:pPr marL="285750" indent="-285750" algn="just">
              <a:buFont typeface="Wingdings" panose="05000000000000000000" pitchFamily="2" charset="2"/>
              <a:buChar char="Ø"/>
            </a:pPr>
            <a:r>
              <a:rPr lang="fr-FR" b="1" dirty="0" smtClean="0">
                <a:solidFill>
                  <a:srgbClr val="0070C0"/>
                </a:solidFill>
              </a:rPr>
              <a:t>créer</a:t>
            </a:r>
            <a:r>
              <a:rPr lang="fr-FR" dirty="0" smtClean="0"/>
              <a:t> </a:t>
            </a:r>
            <a:r>
              <a:rPr lang="fr-FR" dirty="0"/>
              <a:t>des produits innovants </a:t>
            </a:r>
            <a:r>
              <a:rPr lang="fr-FR" dirty="0" smtClean="0"/>
              <a:t>;</a:t>
            </a:r>
          </a:p>
          <a:p>
            <a:pPr marL="285750" indent="-285750" algn="just">
              <a:buFont typeface="Wingdings" panose="05000000000000000000" pitchFamily="2" charset="2"/>
              <a:buChar char="Ø"/>
            </a:pPr>
            <a:r>
              <a:rPr lang="fr-FR" b="1" dirty="0" smtClean="0">
                <a:solidFill>
                  <a:srgbClr val="0070C0"/>
                </a:solidFill>
              </a:rPr>
              <a:t>analyser</a:t>
            </a:r>
            <a:r>
              <a:rPr lang="fr-FR" dirty="0" smtClean="0"/>
              <a:t> </a:t>
            </a:r>
            <a:r>
              <a:rPr lang="fr-FR" dirty="0"/>
              <a:t>les produits existants pour appréhender leur complexité ; </a:t>
            </a:r>
            <a:endParaRPr lang="fr-FR" dirty="0" smtClean="0"/>
          </a:p>
          <a:p>
            <a:pPr marL="285750" indent="-285750" algn="just">
              <a:buFont typeface="Wingdings" panose="05000000000000000000" pitchFamily="2" charset="2"/>
              <a:buChar char="Ø"/>
            </a:pPr>
            <a:r>
              <a:rPr lang="fr-FR" b="1" dirty="0" smtClean="0">
                <a:solidFill>
                  <a:srgbClr val="0070C0"/>
                </a:solidFill>
              </a:rPr>
              <a:t>modéliser</a:t>
            </a:r>
            <a:r>
              <a:rPr lang="fr-FR" dirty="0" smtClean="0"/>
              <a:t> </a:t>
            </a:r>
            <a:r>
              <a:rPr lang="fr-FR" dirty="0"/>
              <a:t>les produits pour prévoir leurs performances </a:t>
            </a:r>
            <a:r>
              <a:rPr lang="fr-FR" dirty="0" smtClean="0"/>
              <a:t>;</a:t>
            </a:r>
          </a:p>
          <a:p>
            <a:pPr marL="285750" indent="-285750" algn="just">
              <a:buFont typeface="Wingdings" panose="05000000000000000000" pitchFamily="2" charset="2"/>
              <a:buChar char="Ø"/>
            </a:pPr>
            <a:r>
              <a:rPr lang="fr-FR" b="1" dirty="0" smtClean="0">
                <a:solidFill>
                  <a:srgbClr val="0070C0"/>
                </a:solidFill>
              </a:rPr>
              <a:t>valider</a:t>
            </a:r>
            <a:r>
              <a:rPr lang="fr-FR" dirty="0" smtClean="0"/>
              <a:t> </a:t>
            </a:r>
            <a:r>
              <a:rPr lang="fr-FR" dirty="0"/>
              <a:t>les performances d’un produit par les expérimentations et les simulations numériques ; </a:t>
            </a:r>
            <a:endParaRPr lang="fr-FR" dirty="0" smtClean="0"/>
          </a:p>
          <a:p>
            <a:pPr marL="285750" indent="-285750" algn="just">
              <a:buFont typeface="Wingdings" panose="05000000000000000000" pitchFamily="2" charset="2"/>
              <a:buChar char="Ø"/>
            </a:pPr>
            <a:r>
              <a:rPr lang="fr-FR" b="1" dirty="0" smtClean="0">
                <a:solidFill>
                  <a:srgbClr val="0070C0"/>
                </a:solidFill>
              </a:rPr>
              <a:t>s’informer</a:t>
            </a:r>
            <a:r>
              <a:rPr lang="fr-FR" b="1" dirty="0">
                <a:solidFill>
                  <a:srgbClr val="0070C0"/>
                </a:solidFill>
              </a:rPr>
              <a:t>, choisir, produire </a:t>
            </a:r>
            <a:r>
              <a:rPr lang="fr-FR" dirty="0"/>
              <a:t>de l’information pour communiquer au sein d’une équipe ou avec des intervenants extérieurs ; </a:t>
            </a:r>
            <a:endParaRPr lang="fr-FR" dirty="0" smtClean="0"/>
          </a:p>
          <a:p>
            <a:pPr marL="285750" indent="-285750" algn="just">
              <a:buFont typeface="Wingdings" panose="05000000000000000000" pitchFamily="2" charset="2"/>
              <a:buChar char="Ø"/>
            </a:pPr>
            <a:r>
              <a:rPr lang="fr-FR" b="1" dirty="0" smtClean="0">
                <a:solidFill>
                  <a:srgbClr val="0070C0"/>
                </a:solidFill>
              </a:rPr>
              <a:t>communiquer</a:t>
            </a:r>
            <a:r>
              <a:rPr lang="fr-FR" dirty="0" smtClean="0"/>
              <a:t> </a:t>
            </a:r>
            <a:r>
              <a:rPr lang="fr-FR" dirty="0"/>
              <a:t>à l'oral de manière structurée, raisonnée et argumentée en utilisant un langage rigoureux et des modes de représentation appropriés</a:t>
            </a:r>
          </a:p>
        </p:txBody>
      </p:sp>
      <p:sp>
        <p:nvSpPr>
          <p:cNvPr id="4" name="Rectangle 3"/>
          <p:cNvSpPr/>
          <p:nvPr/>
        </p:nvSpPr>
        <p:spPr>
          <a:xfrm>
            <a:off x="854765" y="411682"/>
            <a:ext cx="4422913" cy="523220"/>
          </a:xfrm>
          <a:prstGeom prst="rect">
            <a:avLst/>
          </a:prstGeom>
        </p:spPr>
        <p:txBody>
          <a:bodyPr wrap="square">
            <a:spAutoFit/>
          </a:bodyPr>
          <a:lstStyle/>
          <a:p>
            <a:r>
              <a:rPr lang="fr-FR" sz="2800" b="1" dirty="0">
                <a:solidFill>
                  <a:srgbClr val="0070C0"/>
                </a:solidFill>
              </a:rPr>
              <a:t>Les principes généraux</a:t>
            </a:r>
          </a:p>
        </p:txBody>
      </p:sp>
    </p:spTree>
    <p:extLst>
      <p:ext uri="{BB962C8B-B14F-4D97-AF65-F5344CB8AC3E}">
        <p14:creationId xmlns:p14="http://schemas.microsoft.com/office/powerpoint/2010/main" val="17666125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8539" y="234944"/>
            <a:ext cx="11539331" cy="5601533"/>
          </a:xfrm>
          <a:prstGeom prst="rect">
            <a:avLst/>
          </a:prstGeom>
          <a:solidFill>
            <a:schemeClr val="bg1"/>
          </a:solidFill>
        </p:spPr>
        <p:txBody>
          <a:bodyPr wrap="square">
            <a:spAutoFit/>
          </a:bodyPr>
          <a:lstStyle/>
          <a:p>
            <a:r>
              <a:rPr lang="fr-FR" sz="2400" dirty="0">
                <a:solidFill>
                  <a:srgbClr val="0070C0"/>
                </a:solidFill>
              </a:rPr>
              <a:t>Classe de première : recommandations pour la note de contrôle continu. </a:t>
            </a:r>
            <a:endParaRPr lang="fr-FR" sz="2400" dirty="0" smtClean="0">
              <a:solidFill>
                <a:srgbClr val="0070C0"/>
              </a:solidFill>
            </a:endParaRPr>
          </a:p>
          <a:p>
            <a:endParaRPr lang="fr-FR" dirty="0" smtClean="0"/>
          </a:p>
          <a:p>
            <a:r>
              <a:rPr lang="fr-FR" dirty="0" smtClean="0"/>
              <a:t>Chaque </a:t>
            </a:r>
            <a:r>
              <a:rPr lang="fr-FR" dirty="0"/>
              <a:t>élève sera évalué avec </a:t>
            </a:r>
            <a:r>
              <a:rPr lang="fr-FR" dirty="0">
                <a:solidFill>
                  <a:srgbClr val="0070C0"/>
                </a:solidFill>
              </a:rPr>
              <a:t>au minimum trois notes par trimestre</a:t>
            </a:r>
            <a:r>
              <a:rPr lang="fr-FR" dirty="0"/>
              <a:t>, à partir </a:t>
            </a:r>
            <a:r>
              <a:rPr lang="fr-FR" dirty="0">
                <a:solidFill>
                  <a:srgbClr val="0070C0"/>
                </a:solidFill>
              </a:rPr>
              <a:t>de productions d’au moins deux natures différentes</a:t>
            </a:r>
            <a:r>
              <a:rPr lang="fr-FR" dirty="0"/>
              <a:t>, avec de </a:t>
            </a:r>
            <a:r>
              <a:rPr lang="fr-FR" u="sng" dirty="0">
                <a:solidFill>
                  <a:srgbClr val="0070C0"/>
                </a:solidFill>
              </a:rPr>
              <a:t>manière systématique une ou plusieurs notes obtenues à partir des activités de projet</a:t>
            </a:r>
            <a:r>
              <a:rPr lang="fr-FR" dirty="0"/>
              <a:t>. Les productions évaluables et les notes prises en compte sont décrites dans la liste suivante : </a:t>
            </a:r>
            <a:endParaRPr lang="fr-FR" dirty="0" smtClean="0"/>
          </a:p>
          <a:p>
            <a:endParaRPr lang="fr-FR" sz="1400" dirty="0" smtClean="0"/>
          </a:p>
          <a:p>
            <a:pPr marL="285750" indent="-285750">
              <a:buFont typeface="Arial" panose="020B0604020202020204" pitchFamily="34" charset="0"/>
              <a:buChar char="•"/>
            </a:pPr>
            <a:r>
              <a:rPr lang="fr-FR" u="sng" dirty="0" smtClean="0"/>
              <a:t>au </a:t>
            </a:r>
            <a:r>
              <a:rPr lang="fr-FR" u="sng" dirty="0"/>
              <a:t>moins deux notes attribuées </a:t>
            </a:r>
            <a:r>
              <a:rPr lang="fr-FR" dirty="0"/>
              <a:t>à partir de travaux personnels ou collectifs comme : </a:t>
            </a:r>
            <a:endParaRPr lang="fr-FR" dirty="0" smtClean="0"/>
          </a:p>
          <a:p>
            <a:pPr marL="285750" indent="-285750">
              <a:buFontTx/>
              <a:buChar char="-"/>
            </a:pPr>
            <a:r>
              <a:rPr lang="fr-FR" dirty="0" smtClean="0"/>
              <a:t>des </a:t>
            </a:r>
            <a:r>
              <a:rPr lang="fr-FR" dirty="0"/>
              <a:t>productions </a:t>
            </a:r>
            <a:r>
              <a:rPr lang="fr-FR" dirty="0" smtClean="0"/>
              <a:t>orales; </a:t>
            </a:r>
          </a:p>
          <a:p>
            <a:pPr marL="285750" indent="-285750">
              <a:buFontTx/>
              <a:buChar char="-"/>
            </a:pPr>
            <a:r>
              <a:rPr lang="fr-FR" dirty="0" smtClean="0"/>
              <a:t>des </a:t>
            </a:r>
            <a:r>
              <a:rPr lang="fr-FR" dirty="0"/>
              <a:t>productions écrites </a:t>
            </a:r>
            <a:r>
              <a:rPr lang="fr-FR" dirty="0" smtClean="0"/>
              <a:t>;</a:t>
            </a:r>
          </a:p>
          <a:p>
            <a:pPr marL="285750" indent="-285750">
              <a:buFontTx/>
              <a:buChar char="-"/>
            </a:pPr>
            <a:r>
              <a:rPr lang="fr-FR" dirty="0" smtClean="0"/>
              <a:t>des </a:t>
            </a:r>
            <a:r>
              <a:rPr lang="fr-FR" dirty="0"/>
              <a:t>exploitations de ressources </a:t>
            </a:r>
            <a:r>
              <a:rPr lang="fr-FR" dirty="0" smtClean="0"/>
              <a:t>numériques; </a:t>
            </a:r>
            <a:endParaRPr lang="fr-FR" dirty="0"/>
          </a:p>
          <a:p>
            <a:pPr marL="285750" indent="-285750">
              <a:buFontTx/>
              <a:buChar char="-"/>
            </a:pPr>
            <a:r>
              <a:rPr lang="fr-FR" dirty="0" smtClean="0"/>
              <a:t>des </a:t>
            </a:r>
            <a:r>
              <a:rPr lang="fr-FR" dirty="0"/>
              <a:t>productions matérielles dans le cadre de mini </a:t>
            </a:r>
            <a:r>
              <a:rPr lang="fr-FR" dirty="0" smtClean="0"/>
              <a:t>projets. </a:t>
            </a:r>
          </a:p>
          <a:p>
            <a:endParaRPr lang="fr-FR" sz="1400" dirty="0" smtClean="0"/>
          </a:p>
          <a:p>
            <a:pPr marL="285750" indent="-285750">
              <a:buFont typeface="Arial" panose="020B0604020202020204" pitchFamily="34" charset="0"/>
              <a:buChar char="•"/>
            </a:pPr>
            <a:r>
              <a:rPr lang="fr-FR" u="sng" dirty="0"/>
              <a:t>au moins une note attribuée </a:t>
            </a:r>
            <a:r>
              <a:rPr lang="fr-FR" dirty="0"/>
              <a:t>à partir d’un travail écrit qui prendra comme support un sujet d’épreuve de spécialité de première choisi parmi ceux publiés sur la </a:t>
            </a:r>
            <a:r>
              <a:rPr lang="fr-FR" dirty="0" smtClean="0"/>
              <a:t>BNS. </a:t>
            </a:r>
            <a:r>
              <a:rPr lang="fr-FR" dirty="0"/>
              <a:t>Les devoirs </a:t>
            </a:r>
            <a:r>
              <a:rPr lang="fr-FR" dirty="0" smtClean="0"/>
              <a:t>réalisés dans les conditions </a:t>
            </a:r>
            <a:r>
              <a:rPr lang="fr-FR" dirty="0"/>
              <a:t>d’un devoir en classe</a:t>
            </a:r>
            <a:r>
              <a:rPr lang="fr-FR" dirty="0" smtClean="0"/>
              <a:t> seront </a:t>
            </a:r>
            <a:r>
              <a:rPr lang="fr-FR" dirty="0"/>
              <a:t>corrigés à partir des grilles d’évaluation </a:t>
            </a:r>
            <a:r>
              <a:rPr lang="fr-FR" dirty="0" smtClean="0"/>
              <a:t>nationale. </a:t>
            </a:r>
            <a:r>
              <a:rPr lang="fr-FR" dirty="0"/>
              <a:t>La note attribuée comptera avec un coefficient 2 par rapport à la moyenne des autres notes. </a:t>
            </a:r>
            <a:endParaRPr lang="fr-FR" dirty="0" smtClean="0"/>
          </a:p>
          <a:p>
            <a:pPr marL="285750" indent="-285750">
              <a:buFont typeface="Arial" panose="020B0604020202020204" pitchFamily="34" charset="0"/>
              <a:buChar char="•"/>
            </a:pPr>
            <a:endParaRPr lang="fr-FR" dirty="0" smtClean="0"/>
          </a:p>
          <a:p>
            <a:r>
              <a:rPr lang="fr-FR" dirty="0" smtClean="0"/>
              <a:t>La </a:t>
            </a:r>
            <a:r>
              <a:rPr lang="fr-FR" dirty="0"/>
              <a:t>moyenne annuelle figurant sur le bulletin scolaire et le livret sera calculée à partir de la moyenne des trois trimestres. </a:t>
            </a:r>
            <a:endParaRPr lang="fr-FR" dirty="0" smtClean="0"/>
          </a:p>
          <a:p>
            <a:r>
              <a:rPr lang="fr-FR" dirty="0" smtClean="0"/>
              <a:t>Il </a:t>
            </a:r>
            <a:r>
              <a:rPr lang="fr-FR" dirty="0"/>
              <a:t>sera explicité en amont quelles sont les notes qui seront retenues pour l’évaluation et le poids relatif de celles-ci dans le calcul des différentes moyennes trimestrielles. </a:t>
            </a:r>
          </a:p>
        </p:txBody>
      </p:sp>
    </p:spTree>
    <p:extLst>
      <p:ext uri="{BB962C8B-B14F-4D97-AF65-F5344CB8AC3E}">
        <p14:creationId xmlns:p14="http://schemas.microsoft.com/office/powerpoint/2010/main" val="25638343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6653" y="1828659"/>
            <a:ext cx="11350487" cy="2031325"/>
          </a:xfrm>
          <a:prstGeom prst="rect">
            <a:avLst/>
          </a:prstGeom>
        </p:spPr>
        <p:txBody>
          <a:bodyPr wrap="square">
            <a:spAutoFit/>
          </a:bodyPr>
          <a:lstStyle/>
          <a:p>
            <a:pPr algn="just"/>
            <a:r>
              <a:rPr lang="fr-FR" dirty="0"/>
              <a:t>L</a:t>
            </a:r>
            <a:r>
              <a:rPr lang="fr-FR" dirty="0" smtClean="0"/>
              <a:t>e </a:t>
            </a:r>
            <a:r>
              <a:rPr lang="fr-FR" dirty="0"/>
              <a:t>projet de 48 heures conduit en équipe est proposé à tous les élèves. L’objectif est d’imaginer tout ou partie d’un produit, développé sous forme de réalisations numérique et matérielle en vue de répondre à un besoin et d’obtenir des performances clairement définies. Une partie de programmation est nécessairement associée au projet. Elle peut prendre la forme d’une application qui installe le produit dans un environnement communicant. </a:t>
            </a:r>
            <a:endParaRPr lang="fr-FR" dirty="0" smtClean="0"/>
          </a:p>
          <a:p>
            <a:pPr algn="just"/>
            <a:endParaRPr lang="fr-FR" dirty="0"/>
          </a:p>
          <a:p>
            <a:pPr algn="just"/>
            <a:r>
              <a:rPr lang="fr-FR" dirty="0" smtClean="0">
                <a:solidFill>
                  <a:schemeClr val="accent1"/>
                </a:solidFill>
              </a:rPr>
              <a:t>L’évaluation </a:t>
            </a:r>
            <a:r>
              <a:rPr lang="fr-FR" dirty="0">
                <a:solidFill>
                  <a:schemeClr val="accent1"/>
                </a:solidFill>
              </a:rPr>
              <a:t>s’appuie sur les grands items du programme repris dans le livret scolaire</a:t>
            </a:r>
            <a:r>
              <a:rPr lang="fr-FR" dirty="0"/>
              <a:t>, à l’identique de ceux décrits pour la classe de </a:t>
            </a:r>
            <a:r>
              <a:rPr lang="fr-FR" dirty="0" smtClean="0"/>
              <a:t>première.</a:t>
            </a:r>
            <a:endParaRPr lang="fr-FR" dirty="0"/>
          </a:p>
        </p:txBody>
      </p:sp>
      <p:sp>
        <p:nvSpPr>
          <p:cNvPr id="3" name="ZoneTexte 2"/>
          <p:cNvSpPr txBox="1"/>
          <p:nvPr/>
        </p:nvSpPr>
        <p:spPr>
          <a:xfrm>
            <a:off x="546653" y="824948"/>
            <a:ext cx="7474227" cy="523220"/>
          </a:xfrm>
          <a:prstGeom prst="rect">
            <a:avLst/>
          </a:prstGeom>
          <a:noFill/>
        </p:spPr>
        <p:txBody>
          <a:bodyPr wrap="square" rtlCol="0">
            <a:spAutoFit/>
          </a:bodyPr>
          <a:lstStyle/>
          <a:p>
            <a:r>
              <a:rPr lang="fr-FR" sz="2800" dirty="0" smtClean="0">
                <a:solidFill>
                  <a:srgbClr val="0070C0"/>
                </a:solidFill>
              </a:rPr>
              <a:t>Le projet de terminale</a:t>
            </a:r>
            <a:endParaRPr lang="fr-FR" sz="2800" dirty="0">
              <a:solidFill>
                <a:srgbClr val="0070C0"/>
              </a:solidFill>
            </a:endParaRPr>
          </a:p>
        </p:txBody>
      </p:sp>
    </p:spTree>
    <p:extLst>
      <p:ext uri="{BB962C8B-B14F-4D97-AF65-F5344CB8AC3E}">
        <p14:creationId xmlns:p14="http://schemas.microsoft.com/office/powerpoint/2010/main" val="35558785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4339" y="1105910"/>
            <a:ext cx="10465905" cy="3139321"/>
          </a:xfrm>
          <a:prstGeom prst="rect">
            <a:avLst/>
          </a:prstGeom>
        </p:spPr>
        <p:txBody>
          <a:bodyPr wrap="square">
            <a:spAutoFit/>
          </a:bodyPr>
          <a:lstStyle/>
          <a:p>
            <a:r>
              <a:rPr lang="fr-FR" dirty="0"/>
              <a:t>C</a:t>
            </a:r>
            <a:r>
              <a:rPr lang="fr-FR" dirty="0" smtClean="0"/>
              <a:t>haque </a:t>
            </a:r>
            <a:r>
              <a:rPr lang="fr-FR" dirty="0"/>
              <a:t>élève sera évalué avec au minimum trois notes par trimestre, à partir de productions d’au moins deux natures différentes, </a:t>
            </a:r>
            <a:r>
              <a:rPr lang="fr-FR" u="sng" dirty="0">
                <a:solidFill>
                  <a:srgbClr val="0070C0"/>
                </a:solidFill>
              </a:rPr>
              <a:t>mais incluant nécessairement des notes obtenues en activité de projet</a:t>
            </a:r>
            <a:r>
              <a:rPr lang="fr-FR" dirty="0"/>
              <a:t>. Les productions évaluables sont les suivantes : </a:t>
            </a:r>
            <a:endParaRPr lang="fr-FR" dirty="0" smtClean="0"/>
          </a:p>
          <a:p>
            <a:endParaRPr lang="fr-FR" dirty="0" smtClean="0"/>
          </a:p>
          <a:p>
            <a:r>
              <a:rPr lang="fr-FR" dirty="0" smtClean="0"/>
              <a:t>- orales </a:t>
            </a:r>
            <a:r>
              <a:rPr lang="fr-FR" dirty="0"/>
              <a:t>par exemple à l’occasion d’un exposé ou d’échanges avec le professeur ; </a:t>
            </a:r>
            <a:endParaRPr lang="fr-FR" dirty="0" smtClean="0"/>
          </a:p>
          <a:p>
            <a:r>
              <a:rPr lang="fr-FR" dirty="0" smtClean="0"/>
              <a:t>- écrites </a:t>
            </a:r>
            <a:r>
              <a:rPr lang="fr-FR" dirty="0"/>
              <a:t>comme des devoirs ou des exercices demandés par le professeur, mais aussi des documents produits de façon autonome à l’occasion </a:t>
            </a:r>
            <a:r>
              <a:rPr lang="fr-FR" dirty="0">
                <a:solidFill>
                  <a:srgbClr val="0070C0"/>
                </a:solidFill>
              </a:rPr>
              <a:t>d’une présentation de projet</a:t>
            </a:r>
            <a:r>
              <a:rPr lang="fr-FR" dirty="0"/>
              <a:t> ou des comptes rendus de séances de travaux pratiques </a:t>
            </a:r>
            <a:r>
              <a:rPr lang="fr-FR" dirty="0" smtClean="0"/>
              <a:t>;</a:t>
            </a:r>
          </a:p>
          <a:p>
            <a:r>
              <a:rPr lang="fr-FR" dirty="0" smtClean="0"/>
              <a:t> - numériques </a:t>
            </a:r>
            <a:r>
              <a:rPr lang="fr-FR" dirty="0"/>
              <a:t>comme des modèles ou </a:t>
            </a:r>
            <a:r>
              <a:rPr lang="fr-FR" dirty="0">
                <a:solidFill>
                  <a:srgbClr val="0070C0"/>
                </a:solidFill>
              </a:rPr>
              <a:t>des maquettes développées pour proposer des solutions dans le cadre du projet de terminale</a:t>
            </a:r>
            <a:r>
              <a:rPr lang="fr-FR" dirty="0"/>
              <a:t> </a:t>
            </a:r>
            <a:r>
              <a:rPr lang="fr-FR" dirty="0" smtClean="0"/>
              <a:t>;</a:t>
            </a:r>
          </a:p>
          <a:p>
            <a:r>
              <a:rPr lang="fr-FR" dirty="0" smtClean="0"/>
              <a:t> - </a:t>
            </a:r>
            <a:r>
              <a:rPr lang="fr-FR" dirty="0" smtClean="0">
                <a:solidFill>
                  <a:srgbClr val="0070C0"/>
                </a:solidFill>
              </a:rPr>
              <a:t>matérielles </a:t>
            </a:r>
            <a:r>
              <a:rPr lang="fr-FR" dirty="0">
                <a:solidFill>
                  <a:srgbClr val="0070C0"/>
                </a:solidFill>
              </a:rPr>
              <a:t>dans le cadre du projet de terminale.</a:t>
            </a:r>
          </a:p>
        </p:txBody>
      </p:sp>
      <p:sp>
        <p:nvSpPr>
          <p:cNvPr id="3" name="Rectangle 2"/>
          <p:cNvSpPr/>
          <p:nvPr/>
        </p:nvSpPr>
        <p:spPr>
          <a:xfrm>
            <a:off x="924339" y="4617879"/>
            <a:ext cx="10704444" cy="923330"/>
          </a:xfrm>
          <a:prstGeom prst="rect">
            <a:avLst/>
          </a:prstGeom>
        </p:spPr>
        <p:txBody>
          <a:bodyPr wrap="square">
            <a:spAutoFit/>
          </a:bodyPr>
          <a:lstStyle/>
          <a:p>
            <a:r>
              <a:rPr lang="fr-FR" dirty="0"/>
              <a:t>La moyenne annuelle sera calculée à partir de la moyenne des trois trimestres. Il sera explicité en amont quelles sont les notes qui seront retenues pour l’évaluation et le poids relatif de celles-ci dans le calcul des différentes moyennes trimestrielles.</a:t>
            </a:r>
          </a:p>
        </p:txBody>
      </p:sp>
      <p:sp>
        <p:nvSpPr>
          <p:cNvPr id="4" name="ZoneTexte 3"/>
          <p:cNvSpPr txBox="1"/>
          <p:nvPr/>
        </p:nvSpPr>
        <p:spPr>
          <a:xfrm>
            <a:off x="924339" y="178904"/>
            <a:ext cx="10346635" cy="830997"/>
          </a:xfrm>
          <a:prstGeom prst="rect">
            <a:avLst/>
          </a:prstGeom>
          <a:noFill/>
        </p:spPr>
        <p:txBody>
          <a:bodyPr wrap="square" rtlCol="0">
            <a:spAutoFit/>
          </a:bodyPr>
          <a:lstStyle/>
          <a:p>
            <a:r>
              <a:rPr lang="fr-FR" sz="2400" dirty="0">
                <a:solidFill>
                  <a:srgbClr val="0070C0"/>
                </a:solidFill>
              </a:rPr>
              <a:t>Concernant les moyennes figurant sur </a:t>
            </a:r>
            <a:r>
              <a:rPr lang="fr-FR" sz="2400" dirty="0" smtClean="0">
                <a:solidFill>
                  <a:srgbClr val="0070C0"/>
                </a:solidFill>
              </a:rPr>
              <a:t>les bulletins et le </a:t>
            </a:r>
            <a:r>
              <a:rPr lang="fr-FR" sz="2400" dirty="0">
                <a:solidFill>
                  <a:srgbClr val="0070C0"/>
                </a:solidFill>
              </a:rPr>
              <a:t>livret </a:t>
            </a:r>
            <a:r>
              <a:rPr lang="fr-FR" sz="2400" dirty="0" smtClean="0">
                <a:solidFill>
                  <a:srgbClr val="0070C0"/>
                </a:solidFill>
              </a:rPr>
              <a:t>scolaire en fin de terminale:</a:t>
            </a:r>
            <a:endParaRPr lang="fr-FR" sz="2400" dirty="0">
              <a:solidFill>
                <a:srgbClr val="0070C0"/>
              </a:solidFill>
            </a:endParaRPr>
          </a:p>
        </p:txBody>
      </p:sp>
    </p:spTree>
    <p:extLst>
      <p:ext uri="{BB962C8B-B14F-4D97-AF65-F5344CB8AC3E}">
        <p14:creationId xmlns:p14="http://schemas.microsoft.com/office/powerpoint/2010/main" val="3450058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9226" y="3035611"/>
            <a:ext cx="8317213" cy="646331"/>
          </a:xfrm>
          <a:prstGeom prst="rect">
            <a:avLst/>
          </a:prstGeom>
        </p:spPr>
        <p:txBody>
          <a:bodyPr wrap="none">
            <a:spAutoFit/>
          </a:bodyPr>
          <a:lstStyle/>
          <a:p>
            <a:r>
              <a:rPr lang="fr-FR" sz="3600" b="1" dirty="0">
                <a:solidFill>
                  <a:srgbClr val="002060"/>
                </a:solidFill>
              </a:rPr>
              <a:t>Pour une culture commune de l’évaluation</a:t>
            </a:r>
          </a:p>
        </p:txBody>
      </p:sp>
      <p:sp>
        <p:nvSpPr>
          <p:cNvPr id="3" name="Rectangle 2"/>
          <p:cNvSpPr/>
          <p:nvPr/>
        </p:nvSpPr>
        <p:spPr>
          <a:xfrm>
            <a:off x="1099226" y="3751878"/>
            <a:ext cx="10052478" cy="400110"/>
          </a:xfrm>
          <a:prstGeom prst="rect">
            <a:avLst/>
          </a:prstGeom>
        </p:spPr>
        <p:txBody>
          <a:bodyPr wrap="square">
            <a:spAutoFit/>
          </a:bodyPr>
          <a:lstStyle/>
          <a:p>
            <a:r>
              <a:rPr lang="fr-FR" sz="2000" dirty="0">
                <a:solidFill>
                  <a:schemeClr val="bg2">
                    <a:lumMod val="50000"/>
                  </a:schemeClr>
                </a:solidFill>
              </a:rPr>
              <a:t>Les différents types d’évaluation, le contrôle continu, la certification : de quoi parle-t-on ? </a:t>
            </a:r>
          </a:p>
        </p:txBody>
      </p:sp>
      <p:sp>
        <p:nvSpPr>
          <p:cNvPr id="4" name="Rectangle 3"/>
          <p:cNvSpPr/>
          <p:nvPr/>
        </p:nvSpPr>
        <p:spPr>
          <a:xfrm>
            <a:off x="1099226" y="2400478"/>
            <a:ext cx="8885583" cy="461665"/>
          </a:xfrm>
          <a:prstGeom prst="rect">
            <a:avLst/>
          </a:prstGeom>
        </p:spPr>
        <p:txBody>
          <a:bodyPr wrap="square">
            <a:spAutoFit/>
          </a:bodyPr>
          <a:lstStyle/>
          <a:p>
            <a:pPr algn="ctr"/>
            <a:r>
              <a:rPr lang="fr-FR" sz="2400" b="1" dirty="0">
                <a:solidFill>
                  <a:srgbClr val="0070C0"/>
                </a:solidFill>
              </a:rPr>
              <a:t>Evaluation certificative et </a:t>
            </a:r>
            <a:r>
              <a:rPr lang="fr-FR" sz="2400" b="1" u="sng" dirty="0">
                <a:solidFill>
                  <a:srgbClr val="0070C0"/>
                </a:solidFill>
              </a:rPr>
              <a:t>contrôle continu </a:t>
            </a:r>
            <a:r>
              <a:rPr lang="fr-FR" sz="2400" b="1" dirty="0">
                <a:solidFill>
                  <a:srgbClr val="0070C0"/>
                </a:solidFill>
              </a:rPr>
              <a:t>en première et terminale.</a:t>
            </a:r>
          </a:p>
        </p:txBody>
      </p:sp>
    </p:spTree>
    <p:extLst>
      <p:ext uri="{BB962C8B-B14F-4D97-AF65-F5344CB8AC3E}">
        <p14:creationId xmlns:p14="http://schemas.microsoft.com/office/powerpoint/2010/main" val="37554018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311965" y="89452"/>
            <a:ext cx="9392479" cy="461665"/>
          </a:xfrm>
          <a:prstGeom prst="rect">
            <a:avLst/>
          </a:prstGeom>
          <a:noFill/>
        </p:spPr>
        <p:txBody>
          <a:bodyPr wrap="square" rtlCol="0">
            <a:spAutoFit/>
          </a:bodyPr>
          <a:lstStyle/>
          <a:p>
            <a:pPr algn="ctr"/>
            <a:r>
              <a:rPr lang="fr-FR" sz="2400" dirty="0" smtClean="0">
                <a:solidFill>
                  <a:srgbClr val="0070C0"/>
                </a:solidFill>
              </a:rPr>
              <a:t>Evaluation certificative et contrôle continu en première et terminale.</a:t>
            </a:r>
            <a:endParaRPr lang="fr-FR" sz="2400" dirty="0">
              <a:solidFill>
                <a:srgbClr val="0070C0"/>
              </a:solidFill>
            </a:endParaRPr>
          </a:p>
        </p:txBody>
      </p:sp>
      <p:pic>
        <p:nvPicPr>
          <p:cNvPr id="3" name="Image 2"/>
          <p:cNvPicPr>
            <a:picLocks noChangeAspect="1"/>
          </p:cNvPicPr>
          <p:nvPr/>
        </p:nvPicPr>
        <p:blipFill>
          <a:blip r:embed="rId2"/>
          <a:stretch>
            <a:fillRect/>
          </a:stretch>
        </p:blipFill>
        <p:spPr>
          <a:xfrm>
            <a:off x="3803284" y="806039"/>
            <a:ext cx="4867040" cy="5146444"/>
          </a:xfrm>
          <a:prstGeom prst="rect">
            <a:avLst/>
          </a:prstGeom>
        </p:spPr>
      </p:pic>
    </p:spTree>
    <p:extLst>
      <p:ext uri="{BB962C8B-B14F-4D97-AF65-F5344CB8AC3E}">
        <p14:creationId xmlns:p14="http://schemas.microsoft.com/office/powerpoint/2010/main" val="32445149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99" y="1205076"/>
            <a:ext cx="11210925" cy="2097434"/>
          </a:xfrm>
          <a:prstGeom prst="rect">
            <a:avLst/>
          </a:prstGeom>
        </p:spPr>
        <p:txBody>
          <a:bodyPr wrap="square">
            <a:spAutoFit/>
          </a:bodyPr>
          <a:lstStyle/>
          <a:p>
            <a:pPr algn="ctr">
              <a:lnSpc>
                <a:spcPct val="107000"/>
              </a:lnSpc>
              <a:spcAft>
                <a:spcPts val="800"/>
              </a:spcAft>
            </a:pPr>
            <a:r>
              <a:rPr lang="fr-FR" sz="2400" b="1" dirty="0">
                <a:solidFill>
                  <a:srgbClr val="002060"/>
                </a:solidFill>
              </a:rPr>
              <a:t>Programme d'examen des épreuves terminales des enseignements de spécialité </a:t>
            </a:r>
            <a:endParaRPr lang="fr-FR" sz="2400" b="1" dirty="0" smtClean="0">
              <a:solidFill>
                <a:srgbClr val="002060"/>
              </a:solidFill>
            </a:endParaRPr>
          </a:p>
          <a:p>
            <a:pPr algn="ctr">
              <a:lnSpc>
                <a:spcPct val="107000"/>
              </a:lnSpc>
              <a:spcAft>
                <a:spcPts val="800"/>
              </a:spcAft>
            </a:pPr>
            <a:r>
              <a:rPr lang="fr-FR" sz="2400" b="1" dirty="0" smtClean="0">
                <a:solidFill>
                  <a:srgbClr val="002060"/>
                </a:solidFill>
              </a:rPr>
              <a:t>de </a:t>
            </a:r>
            <a:r>
              <a:rPr lang="fr-FR" sz="2400" b="1" dirty="0">
                <a:solidFill>
                  <a:srgbClr val="002060"/>
                </a:solidFill>
              </a:rPr>
              <a:t>la voie générale</a:t>
            </a:r>
            <a:r>
              <a:rPr lang="fr-FR" b="1" dirty="0">
                <a:solidFill>
                  <a:srgbClr val="002060"/>
                </a:solidFill>
              </a:rPr>
              <a:t> </a:t>
            </a:r>
            <a:r>
              <a:rPr lang="fr-FR" b="1" dirty="0" smtClean="0">
                <a:solidFill>
                  <a:srgbClr val="002060"/>
                </a:solidFill>
              </a:rPr>
              <a:t> </a:t>
            </a:r>
          </a:p>
          <a:p>
            <a:pPr algn="ctr"/>
            <a:r>
              <a:rPr lang="fr-FR" sz="1400" i="1" dirty="0"/>
              <a:t>NOR : </a:t>
            </a:r>
            <a:r>
              <a:rPr lang="fr-FR" sz="1400" i="1" dirty="0" smtClean="0"/>
              <a:t>MENE2227884N - Note </a:t>
            </a:r>
            <a:r>
              <a:rPr lang="fr-FR" sz="1400" i="1" dirty="0"/>
              <a:t>de service du </a:t>
            </a:r>
            <a:r>
              <a:rPr lang="fr-FR" sz="1400" i="1" dirty="0" smtClean="0"/>
              <a:t>29-9-2022 – </a:t>
            </a:r>
            <a:r>
              <a:rPr lang="fr-FR" sz="1100" i="1" dirty="0" smtClean="0"/>
              <a:t>À </a:t>
            </a:r>
            <a:r>
              <a:rPr lang="fr-FR" sz="1400" i="1" dirty="0" smtClean="0"/>
              <a:t>compter </a:t>
            </a:r>
            <a:r>
              <a:rPr lang="fr-FR" sz="1400" i="1" dirty="0"/>
              <a:t>de la session 2023</a:t>
            </a:r>
          </a:p>
          <a:p>
            <a:pPr>
              <a:lnSpc>
                <a:spcPct val="107000"/>
              </a:lnSpc>
              <a:spcAft>
                <a:spcPts val="800"/>
              </a:spcAft>
            </a:pPr>
            <a:endParaRPr lang="fr-FR" i="1" dirty="0">
              <a:solidFill>
                <a:srgbClr val="0070C0"/>
              </a:solidFill>
            </a:endParaRPr>
          </a:p>
          <a:p>
            <a:pPr algn="ctr">
              <a:lnSpc>
                <a:spcPct val="107000"/>
              </a:lnSpc>
              <a:spcAft>
                <a:spcPts val="800"/>
              </a:spcAft>
            </a:pPr>
            <a:r>
              <a:rPr lang="fr-FR" sz="2400" dirty="0" smtClean="0">
                <a:solidFill>
                  <a:srgbClr val="0070C0"/>
                </a:solidFill>
              </a:rPr>
              <a:t>Enseignement </a:t>
            </a:r>
            <a:r>
              <a:rPr lang="fr-FR" sz="2400" dirty="0">
                <a:solidFill>
                  <a:srgbClr val="0070C0"/>
                </a:solidFill>
              </a:rPr>
              <a:t>de spécialité sciences de l'ingénieur et complément de sciences physiques</a:t>
            </a:r>
          </a:p>
        </p:txBody>
      </p:sp>
      <p:sp>
        <p:nvSpPr>
          <p:cNvPr id="5" name="Rectangle 4"/>
          <p:cNvSpPr/>
          <p:nvPr/>
        </p:nvSpPr>
        <p:spPr>
          <a:xfrm>
            <a:off x="571499" y="3667285"/>
            <a:ext cx="10839450" cy="2075696"/>
          </a:xfrm>
          <a:prstGeom prst="rect">
            <a:avLst/>
          </a:prstGeom>
        </p:spPr>
        <p:txBody>
          <a:bodyPr wrap="square">
            <a:spAutoFit/>
          </a:bodyPr>
          <a:lstStyle/>
          <a:p>
            <a:pPr>
              <a:lnSpc>
                <a:spcPct val="107000"/>
              </a:lnSpc>
              <a:spcAft>
                <a:spcPts val="800"/>
              </a:spcAft>
            </a:pPr>
            <a:r>
              <a:rPr lang="fr-FR" i="1" dirty="0" smtClean="0">
                <a:latin typeface="Times New Roman" panose="02020603050405020304" pitchFamily="18" charset="0"/>
                <a:ea typeface="Times New Roman" panose="02020603050405020304" pitchFamily="18" charset="0"/>
                <a:cs typeface="Times New Roman" panose="02020603050405020304" pitchFamily="18" charset="0"/>
              </a:rPr>
              <a:t>Voir publications Bulletin </a:t>
            </a:r>
            <a:r>
              <a:rPr lang="fr-FR" i="1" dirty="0">
                <a:latin typeface="Times New Roman" panose="02020603050405020304" pitchFamily="18" charset="0"/>
                <a:ea typeface="Times New Roman" panose="02020603050405020304" pitchFamily="18" charset="0"/>
                <a:cs typeface="Times New Roman" panose="02020603050405020304" pitchFamily="18" charset="0"/>
              </a:rPr>
              <a:t>officiel spécial n° 2 du 11 février 2020, au Bulletin officiel n° 30 du 29 juillet 2021 et au Bulletin officiel n° 15 du 14 avril </a:t>
            </a:r>
            <a:r>
              <a:rPr lang="fr-FR" i="1" dirty="0" smtClean="0">
                <a:latin typeface="Times New Roman" panose="02020603050405020304" pitchFamily="18" charset="0"/>
                <a:ea typeface="Times New Roman" panose="02020603050405020304" pitchFamily="18" charset="0"/>
                <a:cs typeface="Times New Roman" panose="02020603050405020304" pitchFamily="18" charset="0"/>
              </a:rPr>
              <a:t>2022. </a:t>
            </a:r>
          </a:p>
          <a:p>
            <a:pPr>
              <a:lnSpc>
                <a:spcPct val="107000"/>
              </a:lnSpc>
              <a:spcAft>
                <a:spcPts val="800"/>
              </a:spcAft>
            </a:pPr>
            <a:r>
              <a:rPr lang="fr-FR" dirty="0" smtClean="0">
                <a:latin typeface="Times New Roman" panose="02020603050405020304" pitchFamily="18" charset="0"/>
                <a:ea typeface="Times New Roman" panose="02020603050405020304" pitchFamily="18" charset="0"/>
                <a:cs typeface="Times New Roman" panose="02020603050405020304" pitchFamily="18" charset="0"/>
              </a:rPr>
              <a:t>Dispositions applicables </a:t>
            </a:r>
            <a:r>
              <a:rPr lang="fr-FR" dirty="0">
                <a:latin typeface="Times New Roman" panose="02020603050405020304" pitchFamily="18" charset="0"/>
                <a:ea typeface="Times New Roman" panose="02020603050405020304" pitchFamily="18" charset="0"/>
                <a:cs typeface="Times New Roman" panose="02020603050405020304" pitchFamily="18" charset="0"/>
              </a:rPr>
              <a:t>à compter de la session 2023 du baccalauréat. </a:t>
            </a:r>
            <a:endParaRPr lang="fr-FR"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fr-FR" dirty="0" smtClean="0">
                <a:latin typeface="Times New Roman" panose="02020603050405020304" pitchFamily="18" charset="0"/>
                <a:ea typeface="Times New Roman" panose="02020603050405020304" pitchFamily="18" charset="0"/>
                <a:cs typeface="Times New Roman" panose="02020603050405020304" pitchFamily="18" charset="0"/>
              </a:rPr>
              <a:t>Le </a:t>
            </a:r>
            <a:r>
              <a:rPr lang="fr-FR" dirty="0">
                <a:latin typeface="Times New Roman" panose="02020603050405020304" pitchFamily="18" charset="0"/>
                <a:ea typeface="Times New Roman" panose="02020603050405020304" pitchFamily="18" charset="0"/>
                <a:cs typeface="Times New Roman" panose="02020603050405020304" pitchFamily="18" charset="0"/>
              </a:rPr>
              <a:t>resserrement des parties des programmes des enseignements de spécialité pouvant être évaluées lors des épreuves </a:t>
            </a:r>
            <a:r>
              <a:rPr lang="fr-FR" dirty="0" smtClean="0">
                <a:latin typeface="Times New Roman" panose="02020603050405020304" pitchFamily="18" charset="0"/>
                <a:ea typeface="Times New Roman" panose="02020603050405020304" pitchFamily="18" charset="0"/>
                <a:cs typeface="Times New Roman" panose="02020603050405020304" pitchFamily="18" charset="0"/>
              </a:rPr>
              <a:t>terminales vise </a:t>
            </a:r>
            <a:r>
              <a:rPr lang="fr-FR" dirty="0">
                <a:latin typeface="Times New Roman" panose="02020603050405020304" pitchFamily="18" charset="0"/>
                <a:ea typeface="Times New Roman" panose="02020603050405020304" pitchFamily="18" charset="0"/>
                <a:cs typeface="Times New Roman" panose="02020603050405020304" pitchFamily="18" charset="0"/>
              </a:rPr>
              <a:t>à tenir compte du calendrier scolaire et de la temporalité des procédures liées à l'entrée dans l'enseignement supérieur.</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ZoneTexte 1"/>
          <p:cNvSpPr txBox="1"/>
          <p:nvPr/>
        </p:nvSpPr>
        <p:spPr>
          <a:xfrm>
            <a:off x="4263887" y="377687"/>
            <a:ext cx="3419061" cy="707886"/>
          </a:xfrm>
          <a:prstGeom prst="rect">
            <a:avLst/>
          </a:prstGeom>
          <a:noFill/>
        </p:spPr>
        <p:txBody>
          <a:bodyPr wrap="square" rtlCol="0">
            <a:spAutoFit/>
          </a:bodyPr>
          <a:lstStyle/>
          <a:p>
            <a:pPr algn="ctr"/>
            <a:r>
              <a:rPr lang="fr-FR" sz="4000" b="1" dirty="0" smtClean="0">
                <a:solidFill>
                  <a:srgbClr val="0070C0"/>
                </a:solidFill>
                <a:latin typeface="Bradley Hand ITC" panose="03070402050302030203" pitchFamily="66" charset="0"/>
              </a:rPr>
              <a:t>Rappel</a:t>
            </a:r>
            <a:endParaRPr lang="fr-FR" sz="4000" b="1" dirty="0">
              <a:solidFill>
                <a:srgbClr val="0070C0"/>
              </a:solidFill>
              <a:latin typeface="Bradley Hand ITC" panose="03070402050302030203" pitchFamily="66" charset="0"/>
            </a:endParaRPr>
          </a:p>
        </p:txBody>
      </p:sp>
    </p:spTree>
    <p:extLst>
      <p:ext uri="{BB962C8B-B14F-4D97-AF65-F5344CB8AC3E}">
        <p14:creationId xmlns:p14="http://schemas.microsoft.com/office/powerpoint/2010/main" val="633102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738139"/>
            <a:ext cx="11001375" cy="1914948"/>
          </a:xfrm>
          <a:prstGeom prst="rect">
            <a:avLst/>
          </a:prstGeom>
        </p:spPr>
        <p:txBody>
          <a:bodyPr wrap="square">
            <a:spAutoFit/>
          </a:bodyPr>
          <a:lstStyle/>
          <a:p>
            <a:pPr>
              <a:lnSpc>
                <a:spcPct val="107000"/>
              </a:lnSpc>
              <a:spcAft>
                <a:spcPts val="800"/>
              </a:spcAft>
            </a:pPr>
            <a:r>
              <a:rPr lang="fr-FR" dirty="0" smtClean="0">
                <a:latin typeface="Times New Roman" panose="02020603050405020304" pitchFamily="18" charset="0"/>
                <a:ea typeface="Times New Roman" panose="02020603050405020304" pitchFamily="18" charset="0"/>
                <a:cs typeface="Times New Roman" panose="02020603050405020304" pitchFamily="18" charset="0"/>
              </a:rPr>
              <a:t>Lors de l'épreuve terminale dans l'enseignement de spécialité sciences de l'ingénieur, les candidats peuvent être évalués sur les parties suivantes du programme de la classe de terminale :</a:t>
            </a:r>
          </a:p>
          <a:p>
            <a:pPr>
              <a:lnSpc>
                <a:spcPct val="107000"/>
              </a:lnSpc>
              <a:spcAft>
                <a:spcPts val="800"/>
              </a:spcAft>
            </a:pPr>
            <a:endParaRPr lang="fr-F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ctr">
              <a:lnSpc>
                <a:spcPct val="107000"/>
              </a:lnSpc>
              <a:spcAft>
                <a:spcPts val="800"/>
              </a:spcAft>
              <a:buFont typeface="Arial" panose="020B0604020202020204" pitchFamily="34" charset="0"/>
              <a:buChar char="•"/>
            </a:pPr>
            <a:r>
              <a:rPr lang="fr-FR" sz="2000" b="1" dirty="0" smtClean="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Analyser   </a:t>
            </a:r>
          </a:p>
          <a:p>
            <a:pPr marL="285750" indent="-285750" algn="ctr">
              <a:lnSpc>
                <a:spcPct val="107000"/>
              </a:lnSpc>
              <a:spcAft>
                <a:spcPts val="800"/>
              </a:spcAft>
              <a:buFont typeface="Arial" panose="020B0604020202020204" pitchFamily="34" charset="0"/>
              <a:buChar char="•"/>
            </a:pPr>
            <a:r>
              <a:rPr lang="fr-FR" sz="2000" b="1" dirty="0" smtClean="0">
                <a:solidFill>
                  <a:srgbClr val="0070C0"/>
                </a:solidFill>
                <a:latin typeface="Times New Roman" panose="02020603050405020304" pitchFamily="18" charset="0"/>
                <a:ea typeface="Calibri" panose="020F0502020204030204" pitchFamily="34" charset="0"/>
                <a:cs typeface="Times New Roman" panose="02020603050405020304" pitchFamily="18" charset="0"/>
              </a:rPr>
              <a:t>Modéliser et Résoudre</a:t>
            </a:r>
            <a:endParaRPr lang="fr-FR" sz="20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66168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2647" y="991854"/>
            <a:ext cx="10820400" cy="3946401"/>
          </a:xfrm>
          <a:prstGeom prst="rect">
            <a:avLst/>
          </a:prstGeom>
          <a:solidFill>
            <a:schemeClr val="bg1"/>
          </a:solidFill>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fr-FR"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Analyser », uniquement les items suivants </a:t>
            </a:r>
            <a:r>
              <a:rPr lang="fr-FR"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a:p>
            <a:pPr lvl="0">
              <a:lnSpc>
                <a:spcPct val="107000"/>
              </a:lnSpc>
              <a:spcAft>
                <a:spcPts val="800"/>
              </a:spcAft>
              <a:buSzPts val="1000"/>
              <a:tabLst>
                <a:tab pos="457200" algn="l"/>
              </a:tabLst>
            </a:pP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Analyser la réversibilité d'un élément de la chaîne de puissance</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Analyser le traitement de l'information</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Analyser le comportement d'un objet à partir d'une description à événements discrets</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Analyser et caractériser les échanges d'information d'un système avec un réseau de communication</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Analyser le comportement d'un système asservi</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Analyser des résultats d'expérimentation et de simulation</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Rechercher et proposer des causes aux écarts de performances constatés</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Valider les modèles établis pour décrire le comportement d'un objet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87500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2172" y="930324"/>
            <a:ext cx="10953750" cy="4140172"/>
          </a:xfrm>
          <a:prstGeom prst="rect">
            <a:avLst/>
          </a:prstGeom>
          <a:solidFill>
            <a:schemeClr val="bg1"/>
          </a:solidFill>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fr-FR"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Modéliser et résoudre », uniquement les items suivants </a:t>
            </a:r>
            <a:r>
              <a:rPr lang="fr-FR"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a:p>
            <a:pPr lvl="0">
              <a:lnSpc>
                <a:spcPct val="107000"/>
              </a:lnSpc>
              <a:spcAft>
                <a:spcPts val="800"/>
              </a:spcAft>
              <a:buSzPts val="1000"/>
              <a:tabLst>
                <a:tab pos="457200" algn="l"/>
              </a:tabLst>
            </a:pP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Traduire un algorithme en un programme exécutable</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Associer un modèle à un système asservi</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Utiliser les lois et relations entre les grandeurs effort et flux pour élaborer un modèle de connaissance</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Déterminer les actions mécaniques (inconnues statiques de liaisons ou action mécanique extérieure) menant à l'équilibre statique d'un mécanisme, d'un ouvrage ou d'une structure</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Déterminer la grandeur flux (vitesse linéaire ou angulaire) lorsque les actions mécaniques sont imposées</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Déterminer la grandeur effort (force ou couple) lorsque le mouvement souhaité est imposé</a:t>
            </a: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Quantifier les performances d'un objet réel ou imaginé en résolvant les équations qui décrivent le fonctionnement théorique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73475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6409" y="882140"/>
            <a:ext cx="11111947" cy="4074320"/>
          </a:xfrm>
          <a:prstGeom prst="rect">
            <a:avLst/>
          </a:prstGeom>
          <a:solidFill>
            <a:schemeClr val="bg1"/>
          </a:solidFill>
        </p:spPr>
        <p:txBody>
          <a:bodyPr wrap="square">
            <a:spAutoFit/>
          </a:bodyPr>
          <a:lstStyle/>
          <a:p>
            <a:pPr>
              <a:lnSpc>
                <a:spcPct val="107000"/>
              </a:lnSpc>
              <a:spcAft>
                <a:spcPts val="800"/>
              </a:spcAft>
            </a:pPr>
            <a:r>
              <a:rPr lang="fr-FR"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Complément de sciences </a:t>
            </a:r>
            <a:r>
              <a:rPr lang="fr-FR"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physiques</a:t>
            </a:r>
          </a:p>
          <a:p>
            <a:pPr>
              <a:lnSpc>
                <a:spcPct val="107000"/>
              </a:lnSpc>
              <a:spcAft>
                <a:spcPts val="800"/>
              </a:spcAft>
            </a:pPr>
            <a:endParaRPr lang="fr-FR" sz="2000"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dirty="0">
                <a:latin typeface="Times New Roman" panose="02020603050405020304" pitchFamily="18" charset="0"/>
                <a:ea typeface="Times New Roman" panose="02020603050405020304" pitchFamily="18" charset="0"/>
                <a:cs typeface="Times New Roman" panose="02020603050405020304" pitchFamily="18" charset="0"/>
              </a:rPr>
              <a:t>« Mouvement et interactions », tous les items</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dirty="0">
                <a:latin typeface="Times New Roman" panose="02020603050405020304" pitchFamily="18" charset="0"/>
                <a:ea typeface="Times New Roman" panose="02020603050405020304" pitchFamily="18" charset="0"/>
                <a:cs typeface="Times New Roman" panose="02020603050405020304" pitchFamily="18" charset="0"/>
              </a:rPr>
              <a:t>« L'énergie : conversions et transferts », tous les items</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dirty="0">
                <a:latin typeface="Times New Roman" panose="02020603050405020304" pitchFamily="18" charset="0"/>
                <a:ea typeface="Times New Roman" panose="02020603050405020304" pitchFamily="18" charset="0"/>
                <a:cs typeface="Times New Roman" panose="02020603050405020304" pitchFamily="18" charset="0"/>
              </a:rPr>
              <a:t>« Ondes et signaux », uniquement les items suivants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536575">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Caractériser les phénomènes ondulatoires (uniquement les parties suivantes)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536575">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Intensité sonore, intensité sonore de référence, niveau d'intensité sonore. Atténuation (en dB)</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536575">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Diffraction d'une onde par une ouverture : conditions d'observation et caractéristiques. Angle caractéristique de diffraction</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536575">
              <a:lnSpc>
                <a:spcPct val="107000"/>
              </a:lnSpc>
              <a:spcAft>
                <a:spcPts val="80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Interférences de deux ondes, conditions d'observation. Interférences constructives, Interférences destructives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04085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5826" y="2589647"/>
            <a:ext cx="10018644" cy="1477328"/>
          </a:xfrm>
          <a:prstGeom prst="rect">
            <a:avLst/>
          </a:prstGeom>
        </p:spPr>
        <p:txBody>
          <a:bodyPr wrap="square">
            <a:spAutoFit/>
          </a:bodyPr>
          <a:lstStyle/>
          <a:p>
            <a:pPr algn="just"/>
            <a:r>
              <a:rPr lang="fr-FR" dirty="0" smtClean="0">
                <a:solidFill>
                  <a:srgbClr val="0070C0"/>
                </a:solidFill>
              </a:rPr>
              <a:t>Rappel: en </a:t>
            </a:r>
            <a:r>
              <a:rPr lang="fr-FR" dirty="0">
                <a:solidFill>
                  <a:srgbClr val="0070C0"/>
                </a:solidFill>
              </a:rPr>
              <a:t>classe de terminale, </a:t>
            </a:r>
            <a:r>
              <a:rPr lang="fr-FR" dirty="0" smtClean="0">
                <a:solidFill>
                  <a:srgbClr val="0070C0"/>
                </a:solidFill>
              </a:rPr>
              <a:t>pour les enseignements de spécialité, le </a:t>
            </a:r>
            <a:r>
              <a:rPr lang="fr-FR" dirty="0">
                <a:solidFill>
                  <a:srgbClr val="0070C0"/>
                </a:solidFill>
              </a:rPr>
              <a:t>contrôle continu n’a pas de caractère certificatif, </a:t>
            </a:r>
            <a:r>
              <a:rPr lang="fr-FR" b="1" dirty="0">
                <a:solidFill>
                  <a:srgbClr val="0070C0"/>
                </a:solidFill>
              </a:rPr>
              <a:t>mais </a:t>
            </a:r>
            <a:r>
              <a:rPr lang="fr-FR" b="1" dirty="0" smtClean="0">
                <a:solidFill>
                  <a:srgbClr val="0070C0"/>
                </a:solidFill>
              </a:rPr>
              <a:t>l’évaluation figurant </a:t>
            </a:r>
            <a:r>
              <a:rPr lang="fr-FR" b="1" dirty="0">
                <a:solidFill>
                  <a:srgbClr val="0070C0"/>
                </a:solidFill>
              </a:rPr>
              <a:t>sur les bulletins et le livret scolaire </a:t>
            </a:r>
            <a:r>
              <a:rPr lang="fr-FR" b="1" dirty="0" smtClean="0">
                <a:solidFill>
                  <a:srgbClr val="0070C0"/>
                </a:solidFill>
              </a:rPr>
              <a:t>doit </a:t>
            </a:r>
            <a:r>
              <a:rPr lang="fr-FR" b="1" dirty="0">
                <a:solidFill>
                  <a:srgbClr val="0070C0"/>
                </a:solidFill>
              </a:rPr>
              <a:t>néanmoins être </a:t>
            </a:r>
            <a:r>
              <a:rPr lang="fr-FR" b="1" dirty="0" smtClean="0">
                <a:solidFill>
                  <a:srgbClr val="0070C0"/>
                </a:solidFill>
              </a:rPr>
              <a:t>assise </a:t>
            </a:r>
            <a:r>
              <a:rPr lang="fr-FR" b="1" dirty="0">
                <a:solidFill>
                  <a:srgbClr val="0070C0"/>
                </a:solidFill>
              </a:rPr>
              <a:t>sur des critères objectifs</a:t>
            </a:r>
            <a:r>
              <a:rPr lang="fr-FR" b="1" dirty="0" smtClean="0">
                <a:solidFill>
                  <a:srgbClr val="0070C0"/>
                </a:solidFill>
              </a:rPr>
              <a:t>.</a:t>
            </a:r>
          </a:p>
          <a:p>
            <a:pPr algn="just"/>
            <a:endParaRPr lang="fr-FR" dirty="0">
              <a:solidFill>
                <a:srgbClr val="0070C0"/>
              </a:solidFill>
            </a:endParaRPr>
          </a:p>
          <a:p>
            <a:pPr algn="just"/>
            <a:endParaRPr lang="fr-FR" dirty="0">
              <a:solidFill>
                <a:srgbClr val="0070C0"/>
              </a:solidFill>
            </a:endParaRPr>
          </a:p>
        </p:txBody>
      </p:sp>
      <p:sp>
        <p:nvSpPr>
          <p:cNvPr id="3" name="Rectangle 2"/>
          <p:cNvSpPr/>
          <p:nvPr/>
        </p:nvSpPr>
        <p:spPr>
          <a:xfrm>
            <a:off x="1620078" y="1376427"/>
            <a:ext cx="8875644" cy="800219"/>
          </a:xfrm>
          <a:prstGeom prst="rect">
            <a:avLst/>
          </a:prstGeom>
        </p:spPr>
        <p:txBody>
          <a:bodyPr wrap="square">
            <a:spAutoFit/>
          </a:bodyPr>
          <a:lstStyle/>
          <a:p>
            <a:pPr algn="ctr"/>
            <a:r>
              <a:rPr lang="fr-FR" dirty="0">
                <a:solidFill>
                  <a:srgbClr val="0070C0"/>
                </a:solidFill>
              </a:rPr>
              <a:t>Les </a:t>
            </a:r>
            <a:r>
              <a:rPr lang="fr-FR" dirty="0" err="1">
                <a:solidFill>
                  <a:srgbClr val="0070C0"/>
                </a:solidFill>
              </a:rPr>
              <a:t>EdS</a:t>
            </a:r>
            <a:r>
              <a:rPr lang="fr-FR" dirty="0">
                <a:solidFill>
                  <a:srgbClr val="0070C0"/>
                </a:solidFill>
              </a:rPr>
              <a:t> sont terminées, corrigées mais  l’évaluation se </a:t>
            </a:r>
            <a:r>
              <a:rPr lang="fr-FR" dirty="0" smtClean="0">
                <a:solidFill>
                  <a:srgbClr val="0070C0"/>
                </a:solidFill>
              </a:rPr>
              <a:t>poursuit dans </a:t>
            </a:r>
            <a:r>
              <a:rPr lang="fr-FR" dirty="0">
                <a:solidFill>
                  <a:srgbClr val="0070C0"/>
                </a:solidFill>
              </a:rPr>
              <a:t>le cadre du </a:t>
            </a:r>
            <a:endParaRPr lang="fr-FR" dirty="0" smtClean="0">
              <a:solidFill>
                <a:srgbClr val="0070C0"/>
              </a:solidFill>
            </a:endParaRPr>
          </a:p>
          <a:p>
            <a:pPr algn="ctr"/>
            <a:r>
              <a:rPr lang="fr-FR" sz="2800" dirty="0" smtClean="0">
                <a:solidFill>
                  <a:srgbClr val="0070C0"/>
                </a:solidFill>
                <a:latin typeface="Arial Black" panose="020B0A04020102020204" pitchFamily="34" charset="0"/>
              </a:rPr>
              <a:t>contrôle </a:t>
            </a:r>
            <a:r>
              <a:rPr lang="fr-FR" sz="2800" dirty="0">
                <a:solidFill>
                  <a:srgbClr val="0070C0"/>
                </a:solidFill>
                <a:latin typeface="Arial Black" panose="020B0A04020102020204" pitchFamily="34" charset="0"/>
              </a:rPr>
              <a:t>continu.</a:t>
            </a:r>
          </a:p>
        </p:txBody>
      </p:sp>
    </p:spTree>
    <p:extLst>
      <p:ext uri="{BB962C8B-B14F-4D97-AF65-F5344CB8AC3E}">
        <p14:creationId xmlns:p14="http://schemas.microsoft.com/office/powerpoint/2010/main" val="2328496655"/>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422</TotalTime>
  <Words>1465</Words>
  <Application>Microsoft Office PowerPoint</Application>
  <PresentationFormat>Grand écran</PresentationFormat>
  <Paragraphs>111</Paragraphs>
  <Slides>19</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19</vt:i4>
      </vt:variant>
    </vt:vector>
  </HeadingPairs>
  <TitlesOfParts>
    <vt:vector size="28" baseType="lpstr">
      <vt:lpstr>Arial</vt:lpstr>
      <vt:lpstr>Arial Black</vt:lpstr>
      <vt:lpstr>Bradley Hand ITC</vt:lpstr>
      <vt:lpstr>Calibri</vt:lpstr>
      <vt:lpstr>Calibri Light</vt:lpstr>
      <vt:lpstr>Symbol</vt:lpstr>
      <vt:lpstr>Times New Roman</vt:lpstr>
      <vt:lpstr>Wingdings</vt:lpstr>
      <vt:lpstr>Rétrospective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Académie de Lille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Noel Delleaux</dc:creator>
  <cp:lastModifiedBy>utilisateur</cp:lastModifiedBy>
  <cp:revision>29</cp:revision>
  <dcterms:created xsi:type="dcterms:W3CDTF">2023-05-15T08:58:03Z</dcterms:created>
  <dcterms:modified xsi:type="dcterms:W3CDTF">2023-05-24T14:17:53Z</dcterms:modified>
</cp:coreProperties>
</file>