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2" r:id="rId3"/>
    <p:sldId id="261" r:id="rId4"/>
    <p:sldId id="258" r:id="rId5"/>
    <p:sldId id="2134806029" r:id="rId6"/>
    <p:sldId id="2134806034" r:id="rId7"/>
    <p:sldId id="259" r:id="rId8"/>
    <p:sldId id="2134806045" r:id="rId9"/>
    <p:sldId id="260" r:id="rId10"/>
    <p:sldId id="2134806048" r:id="rId11"/>
    <p:sldId id="2134806047" r:id="rId12"/>
    <p:sldId id="2134806046" r:id="rId13"/>
    <p:sldId id="257" r:id="rId14"/>
    <p:sldId id="2134806030" r:id="rId15"/>
    <p:sldId id="2134806044" r:id="rId16"/>
  </p:sldIdLst>
  <p:sldSz cx="12192000" cy="6858000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F76B9-0B31-489E-80D4-22E8CEF391E7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FF9F8-CD40-48EA-BD82-0513974AC9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03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9F8-CD40-48EA-BD82-0513974AC9C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050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2CA5F-BC5F-42A7-97D0-95BD16B9A32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227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2CA5F-BC5F-42A7-97D0-95BD16B9A32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379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2CA5F-BC5F-42A7-97D0-95BD16B9A32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271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9F8-CD40-48EA-BD82-0513974AC9C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00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9F8-CD40-48EA-BD82-0513974AC9C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715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9F8-CD40-48EA-BD82-0513974AC9C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839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9F8-CD40-48EA-BD82-0513974AC9C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80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9F8-CD40-48EA-BD82-0513974AC9C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233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9F8-CD40-48EA-BD82-0513974AC9C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45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2CA5F-BC5F-42A7-97D0-95BD16B9A32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578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2CA5F-BC5F-42A7-97D0-95BD16B9A32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244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9F8-CD40-48EA-BD82-0513974AC9C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617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9F8-CD40-48EA-BD82-0513974AC9C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576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9F8-CD40-48EA-BD82-0513974AC9C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28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7B4F51-DD06-FF24-1807-133C68EDD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B698C3-5E70-71E3-D26B-DD7F71E75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922872-2A38-AA50-F875-45925970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5C35-B787-4CA5-9CE7-050DE0E964E7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A55670-0354-A2DE-365F-7B8210B73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B8DFEC-778C-8F55-565C-C9172759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CDFD-CA62-47A3-980E-72AEAC68F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12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CAFDFE-6150-43E2-9E28-7F9CEC17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C84F440-92B6-1EBC-2D6A-AD143AE75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96B67D-1372-D0B5-0B5A-9E87AE6AB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5C35-B787-4CA5-9CE7-050DE0E964E7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691033-D334-F9B7-F63A-7871EC28C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D98C8E-C218-0B88-22E1-1E4F3E7F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CDFD-CA62-47A3-980E-72AEAC68F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74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AB51B4D-3344-FEB9-141B-D2EB0D65F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BF25CB-960A-4087-EC67-0E0E4AFF3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22CA34-A677-DEA2-2576-764D66EBA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5C35-B787-4CA5-9CE7-050DE0E964E7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521B1A-D884-EE27-8CF1-3EFF360D0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33294D-9DF6-63A9-D4C9-86F9F691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CDFD-CA62-47A3-980E-72AEAC68F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52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3B4990-8D79-5956-CE70-C097D15F4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873C68-6C08-67A3-B010-3E2623904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B02CC4-F5CC-40AC-02D3-6EE40B6E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5C35-B787-4CA5-9CE7-050DE0E964E7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9A795E-CFC2-481A-4804-216F7DA4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80A39F-9BA5-619A-AA5A-7B6593FC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CDFD-CA62-47A3-980E-72AEAC68F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54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7991BC-77EB-FD04-E091-46E195752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5C6A0F-DED9-8EEC-BF89-5A081CCAC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6E2508-5FB5-DE12-F6EC-699627E17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5C35-B787-4CA5-9CE7-050DE0E964E7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8CD123-3CFE-25C3-1BEE-9B80927F7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ADAD69-710A-DD23-E260-D372CB0C4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CDFD-CA62-47A3-980E-72AEAC68F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978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A2FEE1-06F5-AFB1-130F-4CBC4B48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FF60F1-5EC7-BC24-7322-78FE7CCAC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FF567D-9109-6F87-B4B8-0ED4460E7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8FEE95-57B0-E1C8-3CC4-EFAF8D08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5C35-B787-4CA5-9CE7-050DE0E964E7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F314CE-AAE1-1C21-BFDA-12326DFC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55EBD8A-3A60-E456-8FCA-46AF13EE7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CDFD-CA62-47A3-980E-72AEAC68F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80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D1A7BB-2C25-2C80-2043-08D92F1E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3DFBCB-9F04-23DA-25E1-D90551B1F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254531B-37C9-905A-AF8B-DB4BA8564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58905A-191B-483F-10AC-5BAAB8C06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1CABF1F-9FA1-BAE4-379F-EC6251CD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D995A90-73F9-7247-D8E5-12FEB4CFC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5C35-B787-4CA5-9CE7-050DE0E964E7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47D8388-4AF3-791B-B0D8-F1389E3C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6999087-643C-7A85-069F-582AF2383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CDFD-CA62-47A3-980E-72AEAC68F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10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1B3384-6CF2-89B1-6578-1A6D3C4AE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4A04EA-E057-8971-CC40-D4340D78E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5C35-B787-4CA5-9CE7-050DE0E964E7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540E78-42B3-300D-830C-6164C5EA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47699C-8C15-E018-CAA4-0D3B9C3F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CDFD-CA62-47A3-980E-72AEAC68F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27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446915-A3AC-1154-6EE1-B7D3B37C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5C35-B787-4CA5-9CE7-050DE0E964E7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1F4CF2-596F-EE15-7D97-C82D8747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26AA28-A8D5-985B-1738-EB0D14781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CDFD-CA62-47A3-980E-72AEAC68F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53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B2004-3965-27AE-A7A0-8F172D83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0EF647-6FD1-F1E1-2E35-8771D4C31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3CB508-411C-5DE7-B3A0-97963BD25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01A307-37F8-3603-997E-13B32A9D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5C35-B787-4CA5-9CE7-050DE0E964E7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2F6843-DD9E-1DE0-5A2D-953F5B8A5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9C7AEE-8743-B57E-40CD-83BAC25B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CDFD-CA62-47A3-980E-72AEAC68F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68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1191F6-0AB2-CD0D-E158-F79F7FC59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B8A4DB9-FC5C-27A2-3147-E40626E6B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05E46E-9E2D-93EF-1823-0428B65F8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1B62AA-560A-FC33-F815-66F0EFD2D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5C35-B787-4CA5-9CE7-050DE0E964E7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2024FC-F7DB-0FFD-FEAC-57D07D6EE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D6731B-2072-A984-97DC-76A538B3F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CDFD-CA62-47A3-980E-72AEAC68F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98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BDB1A28-E699-B2B2-B402-60082120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012FA6-6F37-8634-1C2B-8962C0BC8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76CB3E-4959-15F4-BD8C-56B00256E8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F5C35-B787-4CA5-9CE7-050DE0E964E7}" type="datetimeFigureOut">
              <a:rPr lang="fr-FR" smtClean="0"/>
              <a:t>15/05/2023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8D678C-90C9-3E05-454C-B70EFB0A0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A4B7C5-6907-4997-2926-8D546738A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5CDFD-CA62-47A3-980E-72AEAC68F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86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6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8.emf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2BD1555D-27C0-30F9-71C8-B36B526F84C1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D4C3A3-809C-E1B3-2D14-697903193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2" r="27098"/>
          <a:stretch/>
        </p:blipFill>
        <p:spPr>
          <a:xfrm>
            <a:off x="4186137" y="1409700"/>
            <a:ext cx="3819725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50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C94BB09-B685-4F00-53B0-745FDA266861}"/>
              </a:ext>
            </a:extLst>
          </p:cNvPr>
          <p:cNvSpPr txBox="1"/>
          <p:nvPr/>
        </p:nvSpPr>
        <p:spPr>
          <a:xfrm>
            <a:off x="1130076" y="312450"/>
            <a:ext cx="9931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Recensement au niveau national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A2F8FC-D3B3-F9E0-794A-184BD5C37865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2B1B8C5-EAC2-A0B0-C1AE-859936A81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1" y="130780"/>
            <a:ext cx="890016" cy="12131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B25BD0C-FBE6-CD62-1864-200C284551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45" t="18995" r="4209" b="26348"/>
          <a:stretch/>
        </p:blipFill>
        <p:spPr>
          <a:xfrm>
            <a:off x="1576791" y="774115"/>
            <a:ext cx="9651327" cy="40220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8A3DE5-B6BA-E05C-5500-879027E70C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12" t="27574" r="2353" b="48161"/>
          <a:stretch/>
        </p:blipFill>
        <p:spPr>
          <a:xfrm>
            <a:off x="145581" y="4679575"/>
            <a:ext cx="11956772" cy="201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31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C94BB09-B685-4F00-53B0-745FDA266861}"/>
              </a:ext>
            </a:extLst>
          </p:cNvPr>
          <p:cNvSpPr txBox="1"/>
          <p:nvPr/>
        </p:nvSpPr>
        <p:spPr>
          <a:xfrm>
            <a:off x="1130076" y="312450"/>
            <a:ext cx="9931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Les spécificités de l’académie de Lille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D9596E-6235-D5E0-25FF-28A3BCDE484B}"/>
              </a:ext>
            </a:extLst>
          </p:cNvPr>
          <p:cNvSpPr txBox="1"/>
          <p:nvPr/>
        </p:nvSpPr>
        <p:spPr>
          <a:xfrm>
            <a:off x="9262533" y="772446"/>
            <a:ext cx="291947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Pour fin juin 2023, </a:t>
            </a:r>
          </a:p>
          <a:p>
            <a:r>
              <a:rPr lang="fr-FR" sz="1400" dirty="0"/>
              <a:t>56 professeurs et formateurs auront suivi la formation M0M1</a:t>
            </a:r>
          </a:p>
          <a:p>
            <a:endParaRPr lang="fr-FR" sz="1400" dirty="0"/>
          </a:p>
          <a:p>
            <a:r>
              <a:rPr lang="fr-FR" sz="1400" dirty="0"/>
              <a:t>Établissement d’accueil : </a:t>
            </a:r>
          </a:p>
          <a:p>
            <a:r>
              <a:rPr lang="fr-FR" sz="1400" dirty="0"/>
              <a:t>- LP DUHAMEL / LOOS</a:t>
            </a:r>
          </a:p>
          <a:p>
            <a:r>
              <a:rPr lang="fr-FR" sz="1400" dirty="0"/>
              <a:t>- LP CHOCHOY / LUMBRES</a:t>
            </a:r>
          </a:p>
          <a:p>
            <a:r>
              <a:rPr lang="fr-FR" sz="1400" dirty="0"/>
              <a:t>- LP F. TRISTAN / LILLERS</a:t>
            </a:r>
          </a:p>
          <a:p>
            <a:r>
              <a:rPr lang="fr-FR" sz="1400" dirty="0"/>
              <a:t>- LP L. BLERIOT / CAMBRAI</a:t>
            </a:r>
          </a:p>
          <a:p>
            <a:endParaRPr lang="fr-FR" sz="1400" dirty="0"/>
          </a:p>
          <a:p>
            <a:r>
              <a:rPr lang="fr-FR" sz="1400" dirty="0"/>
              <a:t>Formations prévues pour Sept/</a:t>
            </a:r>
            <a:r>
              <a:rPr lang="fr-FR" sz="1400" dirty="0" err="1"/>
              <a:t>Oct</a:t>
            </a:r>
            <a:r>
              <a:rPr lang="fr-FR" sz="1400" dirty="0"/>
              <a:t> 2023 : </a:t>
            </a:r>
          </a:p>
          <a:p>
            <a:r>
              <a:rPr lang="fr-FR" sz="1400" dirty="0"/>
              <a:t>- LPO Europe / DUNKERQUE</a:t>
            </a:r>
          </a:p>
          <a:p>
            <a:r>
              <a:rPr lang="fr-FR" sz="1400" dirty="0"/>
              <a:t>- LPO L. Pasteur / HÉNIN-BEAUMONT</a:t>
            </a:r>
          </a:p>
          <a:p>
            <a:r>
              <a:rPr lang="fr-FR" sz="1400" dirty="0"/>
              <a:t>- MAUBEUGE et environs</a:t>
            </a:r>
          </a:p>
          <a:p>
            <a:r>
              <a:rPr lang="fr-FR" sz="1400" dirty="0"/>
              <a:t>- BOULOGNE et environs</a:t>
            </a:r>
          </a:p>
          <a:p>
            <a:r>
              <a:rPr lang="fr-FR" sz="1400" dirty="0"/>
              <a:t>- VALENCIENNES et environs</a:t>
            </a:r>
          </a:p>
          <a:p>
            <a:r>
              <a:rPr lang="fr-FR" sz="1400" dirty="0"/>
              <a:t>- LILLE et environs</a:t>
            </a:r>
          </a:p>
          <a:p>
            <a:r>
              <a:rPr lang="fr-FR" sz="1400" dirty="0"/>
              <a:t>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A2F8FC-D3B3-F9E0-794A-184BD5C37865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1E32F5-7CC9-6C56-2FA5-B1EF6C3C13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029" t="28976" r="7721" b="18083"/>
          <a:stretch/>
        </p:blipFill>
        <p:spPr>
          <a:xfrm>
            <a:off x="841941" y="710026"/>
            <a:ext cx="8420592" cy="42796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2B1B8C5-EAC2-A0B0-C1AE-859936A81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1" y="130780"/>
            <a:ext cx="890016" cy="12131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930A19-4B52-748F-4B4D-72A9EFC6E3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633" t="47916" r="2646" b="35662"/>
          <a:stretch/>
        </p:blipFill>
        <p:spPr>
          <a:xfrm>
            <a:off x="145581" y="5052088"/>
            <a:ext cx="11968818" cy="1380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105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C94BB09-B685-4F00-53B0-745FDA266861}"/>
              </a:ext>
            </a:extLst>
          </p:cNvPr>
          <p:cNvSpPr txBox="1"/>
          <p:nvPr/>
        </p:nvSpPr>
        <p:spPr>
          <a:xfrm>
            <a:off x="1130076" y="267629"/>
            <a:ext cx="9931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Les spécificités de l’académie de Lille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2B1B8C5-EAC2-A0B0-C1AE-859936A81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1" y="130780"/>
            <a:ext cx="890016" cy="12131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A2F8FC-D3B3-F9E0-794A-184BD5C37865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F6BC64-DDC4-688B-D263-B6357AE3EF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47" t="13603" r="3676" b="9191"/>
          <a:stretch/>
        </p:blipFill>
        <p:spPr>
          <a:xfrm>
            <a:off x="1124571" y="641897"/>
            <a:ext cx="11067429" cy="6225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04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3FE5BA-4386-1F23-A04C-99873A460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4" t="36112" r="60139" b="18750"/>
          <a:stretch/>
        </p:blipFill>
        <p:spPr>
          <a:xfrm>
            <a:off x="107025" y="1045633"/>
            <a:ext cx="11977949" cy="47667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CC47F1-EF1B-9CBA-CF94-85CF657F47D2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</p:spTree>
    <p:extLst>
      <p:ext uri="{BB962C8B-B14F-4D97-AF65-F5344CB8AC3E}">
        <p14:creationId xmlns:p14="http://schemas.microsoft.com/office/powerpoint/2010/main" val="370271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E6F8D5F-96A7-F5F1-00C9-1FB80CDE0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" t="16898" r="65833" b="27547"/>
          <a:stretch/>
        </p:blipFill>
        <p:spPr>
          <a:xfrm>
            <a:off x="834810" y="1574800"/>
            <a:ext cx="5261187" cy="2641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565C37-4B62-DCB1-2D38-3E82E5D71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1" y="130780"/>
            <a:ext cx="890016" cy="12131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6294056-BE35-74CB-1AE3-B0EEFD02A5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" t="16898" r="66278" b="26158"/>
          <a:stretch/>
        </p:blipFill>
        <p:spPr>
          <a:xfrm>
            <a:off x="6519333" y="1574800"/>
            <a:ext cx="5025928" cy="263620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B7455B9-8954-612F-66A2-0C58F95F7FFF}"/>
              </a:ext>
            </a:extLst>
          </p:cNvPr>
          <p:cNvSpPr txBox="1"/>
          <p:nvPr/>
        </p:nvSpPr>
        <p:spPr>
          <a:xfrm>
            <a:off x="1130074" y="724785"/>
            <a:ext cx="9931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Plus d’informations et Communication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BE96565-F76B-AEDE-5242-F38B591BC604}"/>
              </a:ext>
            </a:extLst>
          </p:cNvPr>
          <p:cNvSpPr txBox="1"/>
          <p:nvPr/>
        </p:nvSpPr>
        <p:spPr>
          <a:xfrm>
            <a:off x="3047614" y="5871605"/>
            <a:ext cx="7959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/>
              <a:t> https://www.linkedin.com/company/feebat/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4F515CA-68F4-AD4C-9317-82DFE86B52BF}"/>
              </a:ext>
            </a:extLst>
          </p:cNvPr>
          <p:cNvSpPr txBox="1"/>
          <p:nvPr/>
        </p:nvSpPr>
        <p:spPr>
          <a:xfrm>
            <a:off x="4746812" y="4507391"/>
            <a:ext cx="33067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/>
              <a:t>www.feebat.org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69DBE4C-C98E-2F32-7EA7-DCB51FEBE6A6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4C25A2-CA86-5E1B-E37F-686F907798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65" y="5098420"/>
            <a:ext cx="1845483" cy="11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6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C4D4BC-3BD4-44E7-9F39-DEB6E79BF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233" y="403919"/>
            <a:ext cx="5579533" cy="1325563"/>
          </a:xfrm>
        </p:spPr>
        <p:txBody>
          <a:bodyPr/>
          <a:lstStyle/>
          <a:p>
            <a:r>
              <a:rPr lang="fr-FR" dirty="0"/>
              <a:t>L’ÉQUIPE ACADÉMIQUE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388542-33CB-4AA4-8865-03464A486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146"/>
            <a:ext cx="10515600" cy="2661708"/>
          </a:xfrm>
        </p:spPr>
        <p:txBody>
          <a:bodyPr/>
          <a:lstStyle/>
          <a:p>
            <a:r>
              <a:rPr lang="fr-FR" dirty="0"/>
              <a:t>David DELONNELLE (DDFPT) / Coordonnateur académique </a:t>
            </a:r>
          </a:p>
          <a:p>
            <a:r>
              <a:rPr lang="fr-FR" dirty="0"/>
              <a:t>Sandrine MYKAJ (IEN STI) / Pilotage Académique</a:t>
            </a:r>
          </a:p>
          <a:p>
            <a:r>
              <a:rPr lang="fr-FR" dirty="0"/>
              <a:t>Christophe DELATTRE (IA-IPR STI) / Pilotage Académique</a:t>
            </a:r>
          </a:p>
          <a:p>
            <a:r>
              <a:rPr lang="fr-FR" dirty="0"/>
              <a:t>Thomas MONIOT / Responsable </a:t>
            </a:r>
            <a:r>
              <a:rPr lang="fr-FR" dirty="0" err="1"/>
              <a:t>M@gistère</a:t>
            </a:r>
            <a:r>
              <a:rPr lang="fr-FR" dirty="0"/>
              <a:t> EAFC</a:t>
            </a:r>
          </a:p>
          <a:p>
            <a:r>
              <a:rPr lang="fr-FR" dirty="0"/>
              <a:t> Isabelle MARECHAL / Responsable administrative et financière EAFC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F07B9B-AE14-12F7-247B-15E7DE338C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00" t="16435" r="60347" b="57870"/>
          <a:stretch/>
        </p:blipFill>
        <p:spPr>
          <a:xfrm>
            <a:off x="169333" y="215940"/>
            <a:ext cx="899527" cy="9693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80116CF-9BDD-C1CF-AC22-044FB5A701AF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6589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BF42079-0B3A-DB5B-2256-A5F26F3FCA27}"/>
              </a:ext>
            </a:extLst>
          </p:cNvPr>
          <p:cNvSpPr txBox="1"/>
          <p:nvPr/>
        </p:nvSpPr>
        <p:spPr>
          <a:xfrm>
            <a:off x="305974" y="5773691"/>
            <a:ext cx="808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EB5C38"/>
                </a:solidFill>
              </a:rPr>
              <a:t>Programme 2022 – 2025 :  42 M€ maximum de financement</a:t>
            </a:r>
          </a:p>
          <a:p>
            <a:r>
              <a:rPr lang="fr-FR" dirty="0"/>
              <a:t>dont </a:t>
            </a:r>
            <a:r>
              <a:rPr lang="fr-FR" b="1" dirty="0">
                <a:solidFill>
                  <a:srgbClr val="EB5C38"/>
                </a:solidFill>
              </a:rPr>
              <a:t>19 M€ pour la formation initiale </a:t>
            </a:r>
            <a:r>
              <a:rPr lang="fr-FR" dirty="0"/>
              <a:t>via les Certificats d’économies d’énergie (CEE)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862405-BE97-1064-2186-F3AF268A01C8}"/>
              </a:ext>
            </a:extLst>
          </p:cNvPr>
          <p:cNvSpPr/>
          <p:nvPr/>
        </p:nvSpPr>
        <p:spPr>
          <a:xfrm>
            <a:off x="1633591" y="863029"/>
            <a:ext cx="2075380" cy="595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81D30A-A3D6-2D18-4300-34F096FFA02D}"/>
              </a:ext>
            </a:extLst>
          </p:cNvPr>
          <p:cNvSpPr/>
          <p:nvPr/>
        </p:nvSpPr>
        <p:spPr>
          <a:xfrm>
            <a:off x="1715784" y="739334"/>
            <a:ext cx="1993187" cy="595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61624E9-CAD2-FE51-93BC-3BD18A91F3AB}"/>
              </a:ext>
            </a:extLst>
          </p:cNvPr>
          <p:cNvSpPr txBox="1">
            <a:spLocks/>
          </p:cNvSpPr>
          <p:nvPr/>
        </p:nvSpPr>
        <p:spPr>
          <a:xfrm>
            <a:off x="1181917" y="404308"/>
            <a:ext cx="10747813" cy="16356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indent="-177800">
              <a:lnSpc>
                <a:spcPct val="100000"/>
              </a:lnSpc>
            </a:pPr>
            <a:r>
              <a:rPr lang="fr-FR" sz="2400" spc="-50" dirty="0">
                <a:latin typeface="Arial" panose="020B0604020202020204" pitchFamily="34" charset="0"/>
                <a:cs typeface="Arial" panose="020B0604020202020204" pitchFamily="34" charset="0"/>
              </a:rPr>
              <a:t>1 programme : </a:t>
            </a:r>
            <a:r>
              <a:rPr lang="fr-FR" sz="2400" b="1" spc="-100" dirty="0">
                <a:solidFill>
                  <a:srgbClr val="287F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à la rénovation énergétique des bâtiments</a:t>
            </a:r>
            <a:br>
              <a:rPr lang="fr-FR" sz="2400" b="1" spc="-100" dirty="0">
                <a:solidFill>
                  <a:srgbClr val="287F6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2 missions : </a:t>
            </a:r>
            <a:r>
              <a:rPr lang="fr-FR" sz="2400" b="1" spc="-100" dirty="0">
                <a:solidFill>
                  <a:srgbClr val="287F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conception des formations et leur déploiement </a:t>
            </a:r>
            <a:br>
              <a:rPr lang="fr-FR" sz="2400" b="1" spc="-150" dirty="0">
                <a:solidFill>
                  <a:srgbClr val="287F6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2 axes   :   </a:t>
            </a:r>
            <a:r>
              <a:rPr lang="fr-FR" sz="2400" b="1" spc="-100" dirty="0">
                <a:solidFill>
                  <a:srgbClr val="287F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formation INITIALE </a:t>
            </a:r>
            <a:r>
              <a:rPr lang="fr-FR" sz="2400" spc="-100" dirty="0">
                <a:solidFill>
                  <a:srgbClr val="287F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la formation CONTINUE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FE571F5-B690-9105-5AB3-E9650E79ED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988" y="2388358"/>
            <a:ext cx="11068494" cy="26884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9120DE-405D-523D-0AC2-FB69BFBF3664}"/>
              </a:ext>
            </a:extLst>
          </p:cNvPr>
          <p:cNvSpPr/>
          <p:nvPr/>
        </p:nvSpPr>
        <p:spPr>
          <a:xfrm>
            <a:off x="6113721" y="2388358"/>
            <a:ext cx="5816009" cy="26884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CD229E3-7BD1-448A-171E-62EE6E6F028F}"/>
              </a:ext>
            </a:extLst>
          </p:cNvPr>
          <p:cNvSpPr txBox="1"/>
          <p:nvPr/>
        </p:nvSpPr>
        <p:spPr>
          <a:xfrm>
            <a:off x="783395" y="4970472"/>
            <a:ext cx="2670604" cy="646331"/>
          </a:xfrm>
          <a:prstGeom prst="rect">
            <a:avLst/>
          </a:prstGeom>
          <a:solidFill>
            <a:srgbClr val="88CD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Les élèves et les apprentis du bâtiment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717BFE-F3D4-B398-0B83-5CD7D3074349}"/>
              </a:ext>
            </a:extLst>
          </p:cNvPr>
          <p:cNvSpPr txBox="1"/>
          <p:nvPr/>
        </p:nvSpPr>
        <p:spPr>
          <a:xfrm>
            <a:off x="3577081" y="4970472"/>
            <a:ext cx="2307227" cy="646331"/>
          </a:xfrm>
          <a:prstGeom prst="rect">
            <a:avLst/>
          </a:prstGeom>
          <a:solidFill>
            <a:srgbClr val="88CD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Les étudiants des écoles d’architecture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6161-1132-58D8-8625-25F17135D259}"/>
              </a:ext>
            </a:extLst>
          </p:cNvPr>
          <p:cNvSpPr/>
          <p:nvPr/>
        </p:nvSpPr>
        <p:spPr>
          <a:xfrm>
            <a:off x="642456" y="2349798"/>
            <a:ext cx="5354305" cy="3402418"/>
          </a:xfrm>
          <a:prstGeom prst="rect">
            <a:avLst/>
          </a:prstGeom>
          <a:noFill/>
          <a:ln w="34925">
            <a:solidFill>
              <a:srgbClr val="EB5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EEDEBD6-A256-54FB-253A-F496A9DC2B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74" y="5995835"/>
            <a:ext cx="1150673" cy="445662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FB2F50-1FFA-8D82-706A-74308F6715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00" t="16435" r="60347" b="57870"/>
          <a:stretch/>
        </p:blipFill>
        <p:spPr>
          <a:xfrm>
            <a:off x="169333" y="215940"/>
            <a:ext cx="899527" cy="9693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8D59D03-8960-E375-B170-63CE3C4CC630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</p:spTree>
    <p:extLst>
      <p:ext uri="{BB962C8B-B14F-4D97-AF65-F5344CB8AC3E}">
        <p14:creationId xmlns:p14="http://schemas.microsoft.com/office/powerpoint/2010/main" val="210890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 animBg="1"/>
      <p:bldP spid="9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235D25C-B1A0-C832-288E-802926F3B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59" y="98623"/>
            <a:ext cx="11857748" cy="623065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B72EA36-94AF-8D1F-3587-0E075D254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00" t="16435" r="60347" b="57870"/>
          <a:stretch/>
        </p:blipFill>
        <p:spPr>
          <a:xfrm>
            <a:off x="169333" y="215940"/>
            <a:ext cx="899527" cy="9693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8CEE4F7-E8E9-7363-5EE1-9F3ED76336F6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</p:spTree>
    <p:extLst>
      <p:ext uri="{BB962C8B-B14F-4D97-AF65-F5344CB8AC3E}">
        <p14:creationId xmlns:p14="http://schemas.microsoft.com/office/powerpoint/2010/main" val="3859514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F1DB533-ED82-5A0F-0DD6-CDC61663E57B}"/>
              </a:ext>
            </a:extLst>
          </p:cNvPr>
          <p:cNvSpPr txBox="1"/>
          <p:nvPr/>
        </p:nvSpPr>
        <p:spPr>
          <a:xfrm>
            <a:off x="499533" y="2259449"/>
            <a:ext cx="1119293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Accompagner la  montée en compétences des apprenants</a:t>
            </a:r>
          </a:p>
          <a:p>
            <a:pPr algn="ctr"/>
            <a:r>
              <a:rPr lang="fr-FR" sz="2800" b="1" dirty="0"/>
              <a:t>sur la rénovation énergétique des bâtiments.</a:t>
            </a:r>
          </a:p>
          <a:p>
            <a:endParaRPr lang="fr-FR" dirty="0"/>
          </a:p>
          <a:p>
            <a:r>
              <a:rPr lang="fr-FR" b="1" i="1" dirty="0"/>
              <a:t>« Parce que l’efficacité énergétique ça s’apprend, FEEBAT fait des enseignants et formateurs les premiers acteurs de la rénovation énergétique »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787201-C504-5ECB-53DA-52528CAE0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 t="16435" r="60347" b="57870"/>
          <a:stretch/>
        </p:blipFill>
        <p:spPr>
          <a:xfrm>
            <a:off x="169333" y="215940"/>
            <a:ext cx="899527" cy="9693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873DD30-7C90-BFBC-7A11-4DDD34C96DC2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</p:spTree>
    <p:extLst>
      <p:ext uri="{BB962C8B-B14F-4D97-AF65-F5344CB8AC3E}">
        <p14:creationId xmlns:p14="http://schemas.microsoft.com/office/powerpoint/2010/main" val="8754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A58F47-0766-44B3-BF1E-A37726F6CD94}"/>
              </a:ext>
            </a:extLst>
          </p:cNvPr>
          <p:cNvSpPr/>
          <p:nvPr/>
        </p:nvSpPr>
        <p:spPr>
          <a:xfrm>
            <a:off x="98499" y="2251473"/>
            <a:ext cx="11909785" cy="4492800"/>
          </a:xfrm>
          <a:prstGeom prst="rect">
            <a:avLst/>
          </a:prstGeom>
          <a:solidFill>
            <a:srgbClr val="88C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095FC3-A137-48E7-8657-3DB2DF4D0A97}"/>
              </a:ext>
            </a:extLst>
          </p:cNvPr>
          <p:cNvSpPr txBox="1"/>
          <p:nvPr/>
        </p:nvSpPr>
        <p:spPr>
          <a:xfrm>
            <a:off x="812593" y="1510732"/>
            <a:ext cx="1655481" cy="1261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sz="4800" dirty="0">
                <a:solidFill>
                  <a:srgbClr val="417D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endParaRPr lang="fr-FR" sz="2800" dirty="0">
              <a:solidFill>
                <a:srgbClr val="88CD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B7E98A9-D628-4863-969A-B70EB19DE544}"/>
              </a:ext>
            </a:extLst>
          </p:cNvPr>
          <p:cNvSpPr txBox="1"/>
          <p:nvPr/>
        </p:nvSpPr>
        <p:spPr>
          <a:xfrm>
            <a:off x="2957710" y="1695153"/>
            <a:ext cx="1017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EB5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023FC4F-3D67-4649-80B5-9FDEEC147B6E}"/>
              </a:ext>
            </a:extLst>
          </p:cNvPr>
          <p:cNvSpPr txBox="1"/>
          <p:nvPr/>
        </p:nvSpPr>
        <p:spPr>
          <a:xfrm>
            <a:off x="6706053" y="1705811"/>
            <a:ext cx="105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EB5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99FA50-8195-49A2-9F8E-649B6C1DD6E6}"/>
              </a:ext>
            </a:extLst>
          </p:cNvPr>
          <p:cNvSpPr txBox="1"/>
          <p:nvPr/>
        </p:nvSpPr>
        <p:spPr>
          <a:xfrm>
            <a:off x="8602561" y="1467753"/>
            <a:ext cx="1509215" cy="12537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sz="4800" dirty="0">
                <a:solidFill>
                  <a:srgbClr val="417D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Filières</a:t>
            </a:r>
            <a:endParaRPr lang="fr-FR" sz="2800" dirty="0">
              <a:solidFill>
                <a:srgbClr val="88CD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2432ED8-8BA3-4B2F-A01F-D9C405377ECB}"/>
              </a:ext>
            </a:extLst>
          </p:cNvPr>
          <p:cNvSpPr txBox="1"/>
          <p:nvPr/>
        </p:nvSpPr>
        <p:spPr>
          <a:xfrm>
            <a:off x="3531127" y="1515547"/>
            <a:ext cx="3299490" cy="1261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sz="4800" dirty="0">
                <a:solidFill>
                  <a:srgbClr val="417D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fr-FR" sz="2800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Niveaux de diplôme</a:t>
            </a:r>
            <a:endParaRPr lang="fr-FR" sz="2800" spc="-40" dirty="0">
              <a:solidFill>
                <a:srgbClr val="88CDD3"/>
              </a:solidFill>
              <a:latin typeface="Proxima Soft Semibold" panose="02000506030000020004" pitchFamily="50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140D03-FF15-4F83-80AB-A698A00C1017}"/>
              </a:ext>
            </a:extLst>
          </p:cNvPr>
          <p:cNvSpPr txBox="1"/>
          <p:nvPr/>
        </p:nvSpPr>
        <p:spPr>
          <a:xfrm>
            <a:off x="145581" y="2668837"/>
            <a:ext cx="3204851" cy="39631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</a:t>
            </a:r>
            <a:r>
              <a:rPr lang="fr-FR" sz="2000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M0</a:t>
            </a:r>
            <a:r>
              <a:rPr lang="fr-FR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enjeux de la rénovation énergétique</a:t>
            </a:r>
          </a:p>
          <a:p>
            <a:pPr>
              <a:spcAft>
                <a:spcPts val="600"/>
              </a:spcAft>
            </a:pPr>
            <a:r>
              <a:rPr lang="fr-FR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</a:t>
            </a:r>
            <a:r>
              <a:rPr lang="fr-FR" sz="2000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</a:t>
            </a:r>
            <a:r>
              <a:rPr lang="fr-FR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principes </a:t>
            </a:r>
            <a:r>
              <a:rPr lang="fr-FR" spc="-40" dirty="0">
                <a:latin typeface="Arial" panose="020B0604020202020204" pitchFamily="34" charset="0"/>
                <a:cs typeface="Arial" panose="020B0604020202020204" pitchFamily="34" charset="0"/>
              </a:rPr>
              <a:t>de la performance énergétique</a:t>
            </a:r>
          </a:p>
          <a:p>
            <a:pPr>
              <a:spcAft>
                <a:spcPts val="600"/>
              </a:spcAft>
            </a:pPr>
            <a:r>
              <a:rPr lang="fr-FR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</a:t>
            </a:r>
            <a:r>
              <a:rPr lang="fr-FR" sz="2000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</a:t>
            </a:r>
            <a:r>
              <a:rPr lang="fr-FR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diagnostic de la rénovation énergétique</a:t>
            </a:r>
          </a:p>
          <a:p>
            <a:pPr>
              <a:spcAft>
                <a:spcPts val="600"/>
              </a:spcAft>
            </a:pPr>
            <a:r>
              <a:rPr lang="fr-FR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</a:t>
            </a:r>
            <a:r>
              <a:rPr lang="fr-FR" sz="2000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M3</a:t>
            </a:r>
            <a:r>
              <a:rPr lang="fr-FR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conception des programmes de travaux de rénovation</a:t>
            </a:r>
          </a:p>
          <a:p>
            <a:pPr>
              <a:spcAft>
                <a:spcPts val="600"/>
              </a:spcAft>
            </a:pPr>
            <a:r>
              <a:rPr lang="fr-FR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</a:t>
            </a:r>
            <a:r>
              <a:rPr lang="fr-FR" sz="2000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M4</a:t>
            </a:r>
            <a:r>
              <a:rPr lang="fr-FR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réalisation des programmes de travaux de rénovation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D201E10-6A43-494C-BA90-8E1324B14960}"/>
              </a:ext>
            </a:extLst>
          </p:cNvPr>
          <p:cNvSpPr txBox="1"/>
          <p:nvPr/>
        </p:nvSpPr>
        <p:spPr>
          <a:xfrm>
            <a:off x="3368754" y="2668837"/>
            <a:ext cx="3651615" cy="3817369"/>
          </a:xfrm>
          <a:prstGeom prst="rect">
            <a:avLst/>
          </a:prstGeom>
          <a:noFill/>
        </p:spPr>
        <p:txBody>
          <a:bodyPr wrap="square" rIns="36000" rtlCol="0">
            <a:noAutofit/>
          </a:bodyPr>
          <a:lstStyle/>
          <a:p>
            <a:pPr marL="188913" indent="-188913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3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Certificat d’Aptitude professionnelle (CAP), Mention complémentaire niveau 3 (MC3) et titres pro. (TP3)</a:t>
            </a:r>
          </a:p>
          <a:p>
            <a:pPr marL="188913" indent="-188913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4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Brevet professionnel (BP), Baccalauréat professionnel (Bac Pro) et technologique STI2D (Bac Techno), Mention Complémentaire niveau 4 (MC4), titres professionnels (TP4) et Brevets Techniques des Métiers (BTM)</a:t>
            </a:r>
          </a:p>
          <a:p>
            <a:pPr marL="188913" indent="-188913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5</a:t>
            </a:r>
          </a:p>
          <a:p>
            <a:r>
              <a:rPr lang="fr-FR" sz="1600" spc="-50" dirty="0">
                <a:latin typeface="Arial" panose="020B0604020202020204" pitchFamily="34" charset="0"/>
                <a:cs typeface="Arial" panose="020B0604020202020204" pitchFamily="34" charset="0"/>
              </a:rPr>
              <a:t>Brevet de Technicien Supérieur (BTS), titres pro (TP5) et Brevet de Maîtrise (BM)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BE34DBB-E612-4569-A7DA-FC995BDF2BB7}"/>
              </a:ext>
            </a:extLst>
          </p:cNvPr>
          <p:cNvSpPr txBox="1"/>
          <p:nvPr/>
        </p:nvSpPr>
        <p:spPr>
          <a:xfrm>
            <a:off x="7062783" y="2710761"/>
            <a:ext cx="2620200" cy="39212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EB5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Systèmes énergétiques électriques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Électrotechnique, électronique du bâtiment</a:t>
            </a:r>
          </a:p>
          <a:p>
            <a:r>
              <a:rPr lang="fr-FR" sz="1600" b="1" dirty="0">
                <a:solidFill>
                  <a:srgbClr val="EB5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Systèmes énergétiques non électriques</a:t>
            </a:r>
          </a:p>
          <a:p>
            <a:pPr>
              <a:spcAft>
                <a:spcPts val="600"/>
              </a:spcAft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Installations fluidiques, conditionnement d’air, gestion des énergies</a:t>
            </a:r>
          </a:p>
          <a:p>
            <a:r>
              <a:rPr lang="fr-FR" sz="1600" b="1" dirty="0">
                <a:solidFill>
                  <a:srgbClr val="EB5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Métiers du gros œuvre et de l’enveloppe du bâtiment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Structures béton, bois, métal, couverture, menuiseries extérieures, ITE, bardages, maçonnerie, etc.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1EC4B91-ACAF-4E5F-9CE0-D7FF7503D115}"/>
              </a:ext>
            </a:extLst>
          </p:cNvPr>
          <p:cNvSpPr txBox="1"/>
          <p:nvPr/>
        </p:nvSpPr>
        <p:spPr>
          <a:xfrm>
            <a:off x="9682984" y="2732220"/>
            <a:ext cx="2329666" cy="38274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1600" b="1" dirty="0">
                <a:solidFill>
                  <a:srgbClr val="EB5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Métiers de la prescription et de l’économie</a:t>
            </a:r>
          </a:p>
          <a:p>
            <a:pPr>
              <a:spcAft>
                <a:spcPts val="1200"/>
              </a:spcAft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MOA et MOE, modélisation 3D, économie de la construction, etc.</a:t>
            </a:r>
          </a:p>
          <a:p>
            <a:r>
              <a:rPr lang="fr-FR" sz="1600" b="1" dirty="0">
                <a:solidFill>
                  <a:srgbClr val="EB5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Métiers du second œuvre et de l’aménagement intérieur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Doublage, cloisons, plafonds, menuiseries intérieures, agencement, finitions, etc.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2B1B8C5-EAC2-A0B0-C1AE-859936A81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1" y="130780"/>
            <a:ext cx="890016" cy="1213104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303FD418-DEA7-42E2-BF8E-7DD73B250937}"/>
              </a:ext>
            </a:extLst>
          </p:cNvPr>
          <p:cNvSpPr txBox="1">
            <a:spLocks/>
          </p:cNvSpPr>
          <p:nvPr/>
        </p:nvSpPr>
        <p:spPr>
          <a:xfrm>
            <a:off x="1066651" y="1107998"/>
            <a:ext cx="10783364" cy="495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EB5D2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Structuration des contenus de formation </a:t>
            </a:r>
            <a:r>
              <a:rPr lang="fr-FR" sz="2400" b="1" dirty="0">
                <a:solidFill>
                  <a:srgbClr val="287F6B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pour les élèves et apprentis</a:t>
            </a:r>
            <a:endParaRPr lang="fr-FR" sz="2200" spc="-20" dirty="0">
              <a:solidFill>
                <a:srgbClr val="287F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99B6FB6-3818-4C69-B5AC-CAB6D4F6E5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4562" y="370820"/>
            <a:ext cx="5963927" cy="594709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99632877-0C2F-4C0E-B9E1-1FECE18B36C3}"/>
              </a:ext>
            </a:extLst>
          </p:cNvPr>
          <p:cNvSpPr txBox="1">
            <a:spLocks/>
          </p:cNvSpPr>
          <p:nvPr/>
        </p:nvSpPr>
        <p:spPr>
          <a:xfrm>
            <a:off x="1159486" y="403675"/>
            <a:ext cx="3739774" cy="4914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rgbClr val="EB5C38"/>
                </a:solidFill>
                <a:latin typeface="Gotham Bold" panose="02000803030000020004" pitchFamily="2" charset="0"/>
                <a:ea typeface="+mj-ea"/>
                <a:cs typeface="+mj-cs"/>
              </a:defRPr>
            </a:lvl1pPr>
          </a:lstStyle>
          <a:p>
            <a:pPr marL="177800" indent="-177800">
              <a:lnSpc>
                <a:spcPct val="100000"/>
              </a:lnSpc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Programme </a:t>
            </a:r>
            <a:r>
              <a:rPr lang="fr-FR" sz="2800" b="1" dirty="0">
                <a:solidFill>
                  <a:srgbClr val="287F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FEEBAT</a:t>
            </a:r>
            <a:r>
              <a:rPr lang="fr-FR" sz="2800" b="1" spc="-150" dirty="0">
                <a:solidFill>
                  <a:srgbClr val="287F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400" b="1" spc="-150" dirty="0">
              <a:solidFill>
                <a:srgbClr val="287F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D19A4C-DFB8-9A39-EC42-CB812510229E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44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9" grpId="0"/>
      <p:bldP spid="20" grpId="0"/>
      <p:bldP spid="3" grpId="0"/>
      <p:bldP spid="4" grpId="0"/>
      <p:bldP spid="6" grpId="0"/>
      <p:bldP spid="2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2B1B8C5-EAC2-A0B0-C1AE-859936A81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1" y="130780"/>
            <a:ext cx="890016" cy="12131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4D80D9-8023-62F8-2068-953E7DE7B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2" y="2469545"/>
            <a:ext cx="10696575" cy="42576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C94BB09-B685-4F00-53B0-745FDA266861}"/>
              </a:ext>
            </a:extLst>
          </p:cNvPr>
          <p:cNvSpPr txBox="1"/>
          <p:nvPr/>
        </p:nvSpPr>
        <p:spPr>
          <a:xfrm>
            <a:off x="1130074" y="724785"/>
            <a:ext cx="9931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Liste des formations éligibles au programme FEEBAT-Axe1  -  Formation initiale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19F60E3-87B7-5C67-2A77-D5197FA2DFF6}"/>
              </a:ext>
            </a:extLst>
          </p:cNvPr>
          <p:cNvSpPr txBox="1"/>
          <p:nvPr/>
        </p:nvSpPr>
        <p:spPr>
          <a:xfrm>
            <a:off x="1295398" y="1234106"/>
            <a:ext cx="960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Formation de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Niveau III : 49 Diplômes (CAP, MC3 et TP3)</a:t>
            </a:r>
          </a:p>
          <a:p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Formation de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Niveau IV : </a:t>
            </a:r>
            <a:r>
              <a:rPr lang="fr-FR" dirty="0"/>
              <a:t> 49 Diplômes (Bac Techno, BCP, BP, MC4, TP4)</a:t>
            </a:r>
          </a:p>
          <a:p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Formation de Niveau V : 21 Diplômes (BTS, BM, TP5)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A89DA8-CB50-5313-9EAB-14B23A3082DF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08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0E10E1-95B3-C469-80A7-24ADCE6E6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9" t="20139" r="61459" b="20139"/>
          <a:stretch/>
        </p:blipFill>
        <p:spPr>
          <a:xfrm>
            <a:off x="926607" y="389322"/>
            <a:ext cx="10338783" cy="59807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FA88F7E-2A08-A927-D53F-8E6C8CDD1FAB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</p:spTree>
    <p:extLst>
      <p:ext uri="{BB962C8B-B14F-4D97-AF65-F5344CB8AC3E}">
        <p14:creationId xmlns:p14="http://schemas.microsoft.com/office/powerpoint/2010/main" val="138549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986E18D-8AC3-B4E8-3572-9114045C99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0029" y="939709"/>
            <a:ext cx="5963927" cy="59470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15F9D55-1010-116D-07E6-E7DABF7512B1}"/>
              </a:ext>
            </a:extLst>
          </p:cNvPr>
          <p:cNvSpPr txBox="1">
            <a:spLocks/>
          </p:cNvSpPr>
          <p:nvPr/>
        </p:nvSpPr>
        <p:spPr>
          <a:xfrm>
            <a:off x="1304577" y="914880"/>
            <a:ext cx="4003391" cy="6308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rgbClr val="EB5C38"/>
                </a:solidFill>
                <a:latin typeface="Gotham Bold" panose="02000803030000020004" pitchFamily="2" charset="0"/>
                <a:ea typeface="+mj-ea"/>
                <a:cs typeface="+mj-cs"/>
              </a:defRPr>
            </a:lvl1pPr>
          </a:lstStyle>
          <a:p>
            <a:pPr marL="177800" indent="-177800">
              <a:lnSpc>
                <a:spcPct val="100000"/>
              </a:lnSpc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Programme FEEBAT</a:t>
            </a:r>
            <a:r>
              <a:rPr lang="fr-FR" sz="32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800" b="1" spc="-150" dirty="0">
              <a:solidFill>
                <a:srgbClr val="287F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B356A61-838A-B6D8-C1D0-4D180A759E69}"/>
              </a:ext>
            </a:extLst>
          </p:cNvPr>
          <p:cNvSpPr txBox="1">
            <a:spLocks/>
          </p:cNvSpPr>
          <p:nvPr/>
        </p:nvSpPr>
        <p:spPr>
          <a:xfrm>
            <a:off x="1304577" y="1766209"/>
            <a:ext cx="10376878" cy="541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spc="-40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Déploiement des formations M0 et M1 </a:t>
            </a:r>
            <a:r>
              <a:rPr lang="fr-FR" sz="2400" b="1" spc="-40" dirty="0">
                <a:solidFill>
                  <a:srgbClr val="287F6B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 académies </a:t>
            </a:r>
            <a:endParaRPr lang="fr-FR" sz="2200" spc="-20" dirty="0">
              <a:solidFill>
                <a:srgbClr val="287F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1C3DBB-F064-480C-9078-7D3E477102AE}"/>
              </a:ext>
            </a:extLst>
          </p:cNvPr>
          <p:cNvSpPr/>
          <p:nvPr/>
        </p:nvSpPr>
        <p:spPr>
          <a:xfrm>
            <a:off x="737989" y="2618333"/>
            <a:ext cx="10861397" cy="396000"/>
          </a:xfrm>
          <a:prstGeom prst="rect">
            <a:avLst/>
          </a:prstGeom>
          <a:solidFill>
            <a:srgbClr val="ADE5D8"/>
          </a:solidFill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rgbClr val="EB5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pédagogiques </a:t>
            </a:r>
            <a:r>
              <a:rPr lang="fr-FR" sz="2200" b="1" dirty="0">
                <a:solidFill>
                  <a:srgbClr val="287F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modules M0 et M1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6DE6C7B-3491-8010-BEF4-FFA58F2DC227}"/>
              </a:ext>
            </a:extLst>
          </p:cNvPr>
          <p:cNvSpPr txBox="1"/>
          <p:nvPr/>
        </p:nvSpPr>
        <p:spPr>
          <a:xfrm>
            <a:off x="1107618" y="3429000"/>
            <a:ext cx="105738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fr-FR" sz="2200" b="1" dirty="0">
                <a:solidFill>
                  <a:srgbClr val="EB5C3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Découvrir </a:t>
            </a:r>
            <a:r>
              <a:rPr lang="fr-FR" sz="2200" b="1" dirty="0">
                <a:solidFill>
                  <a:srgbClr val="287F6B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 programme FEEBAT pour la formation initiale</a:t>
            </a:r>
            <a:r>
              <a:rPr lang="fr-FR" sz="2200" b="1" dirty="0">
                <a:solidFill>
                  <a:srgbClr val="EB5C3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fr-FR" sz="2200" b="1" dirty="0">
                <a:solidFill>
                  <a:srgbClr val="EB5C3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Découvrir </a:t>
            </a:r>
            <a:r>
              <a:rPr lang="fr-FR" sz="2200" b="1" dirty="0">
                <a:solidFill>
                  <a:srgbClr val="287F6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l’environnement pédagogique </a:t>
            </a:r>
            <a:r>
              <a:rPr lang="fr-FR" sz="2200" b="1" dirty="0">
                <a:solidFill>
                  <a:srgbClr val="EB5C3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 apprenants »</a:t>
            </a:r>
            <a:r>
              <a:rPr lang="fr-FR" sz="2200" b="1" dirty="0">
                <a:solidFill>
                  <a:srgbClr val="287F6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et le prendre en main.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fr-FR" sz="2200" b="1" dirty="0">
                <a:solidFill>
                  <a:srgbClr val="EB5C3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S’approprier </a:t>
            </a:r>
            <a:r>
              <a:rPr lang="fr-FR" sz="2200" b="1" dirty="0">
                <a:solidFill>
                  <a:srgbClr val="287F6B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les enjeux de la rénovation énergétique des bâtiments : </a:t>
            </a:r>
            <a:r>
              <a:rPr lang="fr-FR" sz="2200" b="1" dirty="0">
                <a:solidFill>
                  <a:srgbClr val="EB5C3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module M0</a:t>
            </a:r>
            <a:endParaRPr lang="fr-FR" sz="2200" i="1" dirty="0">
              <a:solidFill>
                <a:srgbClr val="EB5C3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fr-FR" sz="2200" b="1" dirty="0">
                <a:solidFill>
                  <a:srgbClr val="EB5C3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S’approprier </a:t>
            </a:r>
            <a:r>
              <a:rPr lang="fr-FR" sz="2200" b="1" dirty="0">
                <a:solidFill>
                  <a:srgbClr val="287F6B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les principes de la performance énergétique des bâtiments : </a:t>
            </a:r>
            <a:r>
              <a:rPr lang="fr-FR" sz="2200" b="1" dirty="0">
                <a:solidFill>
                  <a:srgbClr val="EB5C3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module M1</a:t>
            </a:r>
            <a:endParaRPr lang="fr-FR" sz="2200" i="1" dirty="0">
              <a:solidFill>
                <a:srgbClr val="EB5C3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fr-FR" sz="2200" b="1" dirty="0">
                <a:solidFill>
                  <a:srgbClr val="EB5C3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Analyser et exploiter </a:t>
            </a:r>
            <a:r>
              <a:rPr lang="fr-FR" sz="2200" b="1" dirty="0">
                <a:solidFill>
                  <a:srgbClr val="287F6B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l’ingénierie pédagogique des séquences proposées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DF1C3B-7398-9708-4A88-B07604FA7D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69" y="2546870"/>
            <a:ext cx="882665" cy="548736"/>
          </a:xfrm>
          <a:prstGeom prst="rect">
            <a:avLst/>
          </a:prstGeom>
          <a:solidFill>
            <a:schemeClr val="bg1"/>
          </a:solidFill>
          <a:ln w="50800">
            <a:solidFill>
              <a:srgbClr val="ADE5D8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42779CF-0D37-603E-3A63-450CED90C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1" y="130780"/>
            <a:ext cx="890016" cy="121310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5DF984-7AC8-BCAB-160A-05D5FC3D8EA7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DFFDD8B-BC2F-6D8B-F0D2-EBFA85A8BB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302" t="9115" r="33992" b="82398"/>
          <a:stretch/>
        </p:blipFill>
        <p:spPr>
          <a:xfrm>
            <a:off x="573535" y="5584469"/>
            <a:ext cx="3449670" cy="9049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0009BA-1746-520C-DFA9-8935174445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367" t="6698" r="40515" b="78082"/>
          <a:stretch/>
        </p:blipFill>
        <p:spPr>
          <a:xfrm>
            <a:off x="5038165" y="5336141"/>
            <a:ext cx="1264023" cy="140161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1C2DFF2-6981-ECAB-673B-AE304CF2FA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162" t="7317" r="38309" b="83501"/>
          <a:stretch/>
        </p:blipFill>
        <p:spPr>
          <a:xfrm>
            <a:off x="7985979" y="5518692"/>
            <a:ext cx="3307977" cy="10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135F546-38AB-9ED6-6D18-DDBE42366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1" t="24537" r="61883" b="15277"/>
          <a:stretch/>
        </p:blipFill>
        <p:spPr>
          <a:xfrm>
            <a:off x="999066" y="408458"/>
            <a:ext cx="10193866" cy="604108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D50C56D-A82F-A5BA-1BA9-0EF8086C9F78}"/>
              </a:ext>
            </a:extLst>
          </p:cNvPr>
          <p:cNvSpPr txBox="1"/>
          <p:nvPr/>
        </p:nvSpPr>
        <p:spPr>
          <a:xfrm>
            <a:off x="7027333" y="0"/>
            <a:ext cx="516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>
                    <a:lumMod val="65000"/>
                  </a:schemeClr>
                </a:solidFill>
              </a:rPr>
              <a:t>Réunion DDFPT du 16 mai 2023 – Lycée G. Eiffel / ARMENTIÈRES</a:t>
            </a:r>
          </a:p>
        </p:txBody>
      </p:sp>
    </p:spTree>
    <p:extLst>
      <p:ext uri="{BB962C8B-B14F-4D97-AF65-F5344CB8AC3E}">
        <p14:creationId xmlns:p14="http://schemas.microsoft.com/office/powerpoint/2010/main" val="3049639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855</Words>
  <Application>Microsoft Office PowerPoint</Application>
  <PresentationFormat>Grand écran</PresentationFormat>
  <Paragraphs>112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Proxima Soft Semibold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L’ÉQUIPE ACADÉMIQUE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DAVID DELONNELLE</dc:creator>
  <cp:lastModifiedBy>DAVID DELONNELLE</cp:lastModifiedBy>
  <cp:revision>26</cp:revision>
  <cp:lastPrinted>2023-05-15T16:43:00Z</cp:lastPrinted>
  <dcterms:created xsi:type="dcterms:W3CDTF">2023-05-13T07:16:35Z</dcterms:created>
  <dcterms:modified xsi:type="dcterms:W3CDTF">2023-05-15T17:18:20Z</dcterms:modified>
</cp:coreProperties>
</file>